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2" r:id="rId7"/>
    <p:sldId id="263" r:id="rId8"/>
    <p:sldId id="264" r:id="rId9"/>
    <p:sldId id="266" r:id="rId10"/>
    <p:sldId id="267" r:id="rId11"/>
    <p:sldId id="268" r:id="rId12"/>
    <p:sldId id="265" r:id="rId13"/>
    <p:sldId id="271" r:id="rId14"/>
    <p:sldId id="270" r:id="rId15"/>
    <p:sldId id="269" r:id="rId16"/>
    <p:sldId id="272" r:id="rId17"/>
    <p:sldId id="273" r:id="rId18"/>
    <p:sldId id="260"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gers, Renee" initials="LR" lastIdx="1" clrIdx="0">
    <p:extLst>
      <p:ext uri="{19B8F6BF-5375-455C-9EA6-DF929625EA0E}">
        <p15:presenceInfo xmlns:p15="http://schemas.microsoft.com/office/powerpoint/2012/main" userId="S::rk.lugers@alfa-college.nl::131b52f4-8f9f-4419-b370-c0924ba6e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6T10:48:10.982" idx="1">
    <p:pos x="3792" y="115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C8D24-DA6F-4205-984D-41F3E1924C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53AA79-602F-4BC0-8EBD-9213457CA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0F320A5-DF63-4C35-81EC-AC2CBD8C96B6}"/>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22B8BF70-738A-49C3-A362-029FC62F1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ECA90D-516F-4C6A-AAF1-F3E5F3EA5F47}"/>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212445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E1774-1A25-426B-94E3-0A37BB7AD0E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2649E8B-2377-4E5C-9AB1-0E5BB753DB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2EF648-5AFF-4890-BDAA-D94AFD84BD80}"/>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678C14F3-DF1D-4832-8DA5-62994C5DC5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917013-8186-412E-BA51-C00BA23F54A1}"/>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37532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AF5A09-530D-447A-8DA4-84A33407BCA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59662F-CB7E-4652-954F-7B8E013F1B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293699-D4FB-4715-9818-23985D59B4F2}"/>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55F521C8-3ACB-45E7-8928-9E8550F323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8CE39F-7D6E-4A78-B340-EFAE47C08B15}"/>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351085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EF169-D7F3-4C5F-863A-4296687C2C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62D5D9-B612-447E-AED3-C022235EFD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57DDA0-820E-4A37-AF74-CBF78D077882}"/>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C655F698-E476-41BE-BF1C-56B9DB62E6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5B5ACF-81C4-4CA8-8658-93F21296AEED}"/>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104606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376FF-66CA-4988-B7F3-D3E9D1CD906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2F0B443-0BFC-43C2-ABB1-07C3BC038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41E5487-8CBA-4324-84B5-15CA55A58E93}"/>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3D67AF51-F53F-45E0-90A3-F658E1DD26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501648-C439-4B0E-9379-A5FD77CBF2CD}"/>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10562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AA461-F63C-4B65-B432-2754209022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E099B7-188A-4029-BE58-9C97BE9A3D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6DAAE2E-F60B-4F1C-B806-DE77EA41A0A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4E967BE-DBF6-4ECB-B359-C26EB1EE329B}"/>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6" name="Tijdelijke aanduiding voor voettekst 5">
            <a:extLst>
              <a:ext uri="{FF2B5EF4-FFF2-40B4-BE49-F238E27FC236}">
                <a16:creationId xmlns:a16="http://schemas.microsoft.com/office/drawing/2014/main" id="{6627E820-C826-473F-8474-2061748ADF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5B8DAB-C87E-4625-B8A9-1268B0DF6167}"/>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37934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9D6B2-4865-4905-80BC-A2AA8BC30A4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348B1E-07A1-4F6F-93A7-0EC0670F3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59C36C8-4316-4783-BA5C-612B4A1D9C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6AE6D48-33E2-4BEC-B647-7D9161078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5148B7-C238-46A6-87D1-A0F3F67D8E7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8A04336-DC18-4876-92E3-3452E95CF884}"/>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8" name="Tijdelijke aanduiding voor voettekst 7">
            <a:extLst>
              <a:ext uri="{FF2B5EF4-FFF2-40B4-BE49-F238E27FC236}">
                <a16:creationId xmlns:a16="http://schemas.microsoft.com/office/drawing/2014/main" id="{43C38BB6-EE12-474E-AF11-24561D8275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19E07CF-3740-4A8A-9EDB-35C59E118343}"/>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166293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8A625-381B-406B-8998-C90664A947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1FE71B-D68D-477E-9332-66B171A1BDC9}"/>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4" name="Tijdelijke aanduiding voor voettekst 3">
            <a:extLst>
              <a:ext uri="{FF2B5EF4-FFF2-40B4-BE49-F238E27FC236}">
                <a16:creationId xmlns:a16="http://schemas.microsoft.com/office/drawing/2014/main" id="{81D0A314-BCE2-431A-A814-48CE98CCD9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2D56C7-409E-4B43-BB0E-FB0B62EE6241}"/>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226449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A1633E8-CB83-4330-9F3D-71FB6980171A}"/>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3" name="Tijdelijke aanduiding voor voettekst 2">
            <a:extLst>
              <a:ext uri="{FF2B5EF4-FFF2-40B4-BE49-F238E27FC236}">
                <a16:creationId xmlns:a16="http://schemas.microsoft.com/office/drawing/2014/main" id="{64F29800-4F34-4183-AFD3-DBA27D6924E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7E8249-4095-4ACA-AAB5-0A81D21D4E5C}"/>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42187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31912-6ACE-4312-A436-BE4F4EC5E4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4C849F3-23AB-4818-AC9F-E1E73C0E8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48AFF1C-6B92-4891-9AFC-454292FF9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02AEB0-DF1C-4A07-914E-E002771BA735}"/>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6" name="Tijdelijke aanduiding voor voettekst 5">
            <a:extLst>
              <a:ext uri="{FF2B5EF4-FFF2-40B4-BE49-F238E27FC236}">
                <a16:creationId xmlns:a16="http://schemas.microsoft.com/office/drawing/2014/main" id="{BEF3377E-5D53-4BBA-B338-A9E4C77023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D642ABB-4E07-4A9C-8B7F-A9C49BE819EC}"/>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102544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BB47A-CACA-4843-8BCC-1C6450F6C6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8741566-BA8A-4BA6-BE2C-B24D45015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C80367-6A09-41EB-B335-CCB2CA9D8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23D646B-9261-4BE9-8692-DEA5980582CF}"/>
              </a:ext>
            </a:extLst>
          </p:cNvPr>
          <p:cNvSpPr>
            <a:spLocks noGrp="1"/>
          </p:cNvSpPr>
          <p:nvPr>
            <p:ph type="dt" sz="half" idx="10"/>
          </p:nvPr>
        </p:nvSpPr>
        <p:spPr/>
        <p:txBody>
          <a:bodyPr/>
          <a:lstStyle/>
          <a:p>
            <a:fld id="{47E51392-851E-4FFF-B316-5ACE11C8CEE4}" type="datetimeFigureOut">
              <a:rPr lang="nl-NL" smtClean="0"/>
              <a:t>16-3-2020</a:t>
            </a:fld>
            <a:endParaRPr lang="nl-NL"/>
          </a:p>
        </p:txBody>
      </p:sp>
      <p:sp>
        <p:nvSpPr>
          <p:cNvPr id="6" name="Tijdelijke aanduiding voor voettekst 5">
            <a:extLst>
              <a:ext uri="{FF2B5EF4-FFF2-40B4-BE49-F238E27FC236}">
                <a16:creationId xmlns:a16="http://schemas.microsoft.com/office/drawing/2014/main" id="{F75781ED-F56C-4AFB-A964-0483C0D39D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F363C1-EA3A-4F95-AA69-3B00BBE72BC6}"/>
              </a:ext>
            </a:extLst>
          </p:cNvPr>
          <p:cNvSpPr>
            <a:spLocks noGrp="1"/>
          </p:cNvSpPr>
          <p:nvPr>
            <p:ph type="sldNum" sz="quarter" idx="12"/>
          </p:nvPr>
        </p:nvSpPr>
        <p:spPr/>
        <p:txBody>
          <a:bodyPr/>
          <a:lstStyle/>
          <a:p>
            <a:fld id="{E9BDAA63-2201-4D73-861B-A08B7087EC59}" type="slidenum">
              <a:rPr lang="nl-NL" smtClean="0"/>
              <a:t>‹nr.›</a:t>
            </a:fld>
            <a:endParaRPr lang="nl-NL"/>
          </a:p>
        </p:txBody>
      </p:sp>
    </p:spTree>
    <p:extLst>
      <p:ext uri="{BB962C8B-B14F-4D97-AF65-F5344CB8AC3E}">
        <p14:creationId xmlns:p14="http://schemas.microsoft.com/office/powerpoint/2010/main" val="428508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BF83B6-BED6-4249-9F09-ED894814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1EF5957-6A26-463E-89AE-D501F5D68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90A628-9C38-4077-93B8-064714A95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51392-851E-4FFF-B316-5ACE11C8CEE4}" type="datetimeFigureOut">
              <a:rPr lang="nl-NL" smtClean="0"/>
              <a:t>16-3-2020</a:t>
            </a:fld>
            <a:endParaRPr lang="nl-NL"/>
          </a:p>
        </p:txBody>
      </p:sp>
      <p:sp>
        <p:nvSpPr>
          <p:cNvPr id="5" name="Tijdelijke aanduiding voor voettekst 4">
            <a:extLst>
              <a:ext uri="{FF2B5EF4-FFF2-40B4-BE49-F238E27FC236}">
                <a16:creationId xmlns:a16="http://schemas.microsoft.com/office/drawing/2014/main" id="{C1BAB62D-0579-4DC6-8704-EC294F7C2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F24D891-DD8D-417D-B15A-204C3122B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DAA63-2201-4D73-861B-A08B7087EC59}" type="slidenum">
              <a:rPr lang="nl-NL" smtClean="0"/>
              <a:t>‹nr.›</a:t>
            </a:fld>
            <a:endParaRPr lang="nl-NL"/>
          </a:p>
        </p:txBody>
      </p:sp>
    </p:spTree>
    <p:extLst>
      <p:ext uri="{BB962C8B-B14F-4D97-AF65-F5344CB8AC3E}">
        <p14:creationId xmlns:p14="http://schemas.microsoft.com/office/powerpoint/2010/main" val="232884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www.roval.n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D88D-C30E-4E26-866B-2C1A85D8B6E3}"/>
              </a:ext>
            </a:extLst>
          </p:cNvPr>
          <p:cNvSpPr>
            <a:spLocks noGrp="1"/>
          </p:cNvSpPr>
          <p:nvPr>
            <p:ph type="ctrTitle"/>
          </p:nvPr>
        </p:nvSpPr>
        <p:spPr/>
        <p:txBody>
          <a:bodyPr/>
          <a:lstStyle/>
          <a:p>
            <a:r>
              <a:rPr lang="nl-NL" dirty="0"/>
              <a:t>Daken</a:t>
            </a:r>
          </a:p>
        </p:txBody>
      </p:sp>
      <p:sp>
        <p:nvSpPr>
          <p:cNvPr id="3" name="Ondertitel 2">
            <a:extLst>
              <a:ext uri="{FF2B5EF4-FFF2-40B4-BE49-F238E27FC236}">
                <a16:creationId xmlns:a16="http://schemas.microsoft.com/office/drawing/2014/main" id="{581F5463-D5DE-49FC-B0FC-5443C594301B}"/>
              </a:ext>
            </a:extLst>
          </p:cNvPr>
          <p:cNvSpPr>
            <a:spLocks noGrp="1"/>
          </p:cNvSpPr>
          <p:nvPr>
            <p:ph type="subTitle" idx="1"/>
          </p:nvPr>
        </p:nvSpPr>
        <p:spPr/>
        <p:txBody>
          <a:bodyPr/>
          <a:lstStyle/>
          <a:p>
            <a:r>
              <a:rPr lang="nl-NL" dirty="0"/>
              <a:t>Details</a:t>
            </a:r>
          </a:p>
          <a:p>
            <a:endParaRPr lang="nl-NL" dirty="0"/>
          </a:p>
        </p:txBody>
      </p:sp>
    </p:spTree>
    <p:extLst>
      <p:ext uri="{BB962C8B-B14F-4D97-AF65-F5344CB8AC3E}">
        <p14:creationId xmlns:p14="http://schemas.microsoft.com/office/powerpoint/2010/main" val="21889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C0D8B-2452-4313-9D5E-18C825ECBB73}"/>
              </a:ext>
            </a:extLst>
          </p:cNvPr>
          <p:cNvSpPr>
            <a:spLocks noGrp="1"/>
          </p:cNvSpPr>
          <p:nvPr>
            <p:ph type="title"/>
          </p:nvPr>
        </p:nvSpPr>
        <p:spPr/>
        <p:txBody>
          <a:bodyPr/>
          <a:lstStyle/>
          <a:p>
            <a:r>
              <a:rPr lang="nl-NL" dirty="0"/>
              <a:t>Muurafdekkers</a:t>
            </a:r>
          </a:p>
        </p:txBody>
      </p:sp>
      <p:pic>
        <p:nvPicPr>
          <p:cNvPr id="5" name="Afbeelding 4">
            <a:extLst>
              <a:ext uri="{FF2B5EF4-FFF2-40B4-BE49-F238E27FC236}">
                <a16:creationId xmlns:a16="http://schemas.microsoft.com/office/drawing/2014/main" id="{6FC42F9D-12C2-4A9B-9941-BFD6D0F08BCB}"/>
              </a:ext>
            </a:extLst>
          </p:cNvPr>
          <p:cNvPicPr>
            <a:picLocks noChangeAspect="1"/>
          </p:cNvPicPr>
          <p:nvPr/>
        </p:nvPicPr>
        <p:blipFill>
          <a:blip r:embed="rId2"/>
          <a:stretch>
            <a:fillRect/>
          </a:stretch>
        </p:blipFill>
        <p:spPr>
          <a:xfrm>
            <a:off x="576943" y="1825625"/>
            <a:ext cx="10885714" cy="1729853"/>
          </a:xfrm>
          <a:prstGeom prst="rect">
            <a:avLst/>
          </a:prstGeom>
        </p:spPr>
      </p:pic>
      <p:sp>
        <p:nvSpPr>
          <p:cNvPr id="6" name="Tekstvak 5">
            <a:extLst>
              <a:ext uri="{FF2B5EF4-FFF2-40B4-BE49-F238E27FC236}">
                <a16:creationId xmlns:a16="http://schemas.microsoft.com/office/drawing/2014/main" id="{FB11EB0A-6942-442F-B7A0-5B5077B5EF85}"/>
              </a:ext>
            </a:extLst>
          </p:cNvPr>
          <p:cNvSpPr txBox="1"/>
          <p:nvPr/>
        </p:nvSpPr>
        <p:spPr>
          <a:xfrm>
            <a:off x="576943" y="3631962"/>
            <a:ext cx="7199086" cy="369332"/>
          </a:xfrm>
          <a:prstGeom prst="rect">
            <a:avLst/>
          </a:prstGeom>
          <a:noFill/>
        </p:spPr>
        <p:txBody>
          <a:bodyPr wrap="square" rtlCol="0">
            <a:spAutoFit/>
          </a:bodyPr>
          <a:lstStyle/>
          <a:p>
            <a:r>
              <a:rPr lang="nl-NL" dirty="0"/>
              <a:t>Voorbeeld van verschillende muurafdekkers en materiaal.</a:t>
            </a:r>
          </a:p>
        </p:txBody>
      </p:sp>
    </p:spTree>
    <p:extLst>
      <p:ext uri="{BB962C8B-B14F-4D97-AF65-F5344CB8AC3E}">
        <p14:creationId xmlns:p14="http://schemas.microsoft.com/office/powerpoint/2010/main" val="89592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FA1AC-403C-4C20-A3A5-0283F68BD43F}"/>
              </a:ext>
            </a:extLst>
          </p:cNvPr>
          <p:cNvSpPr>
            <a:spLocks noGrp="1"/>
          </p:cNvSpPr>
          <p:nvPr>
            <p:ph type="title"/>
          </p:nvPr>
        </p:nvSpPr>
        <p:spPr/>
        <p:txBody>
          <a:bodyPr/>
          <a:lstStyle/>
          <a:p>
            <a:r>
              <a:rPr lang="nl-NL" dirty="0"/>
              <a:t>Roval</a:t>
            </a:r>
          </a:p>
        </p:txBody>
      </p:sp>
      <p:pic>
        <p:nvPicPr>
          <p:cNvPr id="5" name="Afbeelding 4">
            <a:extLst>
              <a:ext uri="{FF2B5EF4-FFF2-40B4-BE49-F238E27FC236}">
                <a16:creationId xmlns:a16="http://schemas.microsoft.com/office/drawing/2014/main" id="{99DE25D0-18A5-4224-B15F-897F2E5B7FA4}"/>
              </a:ext>
            </a:extLst>
          </p:cNvPr>
          <p:cNvPicPr>
            <a:picLocks noChangeAspect="1"/>
          </p:cNvPicPr>
          <p:nvPr/>
        </p:nvPicPr>
        <p:blipFill>
          <a:blip r:embed="rId2"/>
          <a:stretch>
            <a:fillRect/>
          </a:stretch>
        </p:blipFill>
        <p:spPr>
          <a:xfrm>
            <a:off x="6172200" y="1825625"/>
            <a:ext cx="3390900" cy="4384843"/>
          </a:xfrm>
          <a:prstGeom prst="rect">
            <a:avLst/>
          </a:prstGeom>
        </p:spPr>
      </p:pic>
      <p:pic>
        <p:nvPicPr>
          <p:cNvPr id="6" name="Afbeelding 5">
            <a:extLst>
              <a:ext uri="{FF2B5EF4-FFF2-40B4-BE49-F238E27FC236}">
                <a16:creationId xmlns:a16="http://schemas.microsoft.com/office/drawing/2014/main" id="{9EAA854D-C3DC-4E0B-9271-01603F4556AC}"/>
              </a:ext>
            </a:extLst>
          </p:cNvPr>
          <p:cNvPicPr>
            <a:picLocks noChangeAspect="1"/>
          </p:cNvPicPr>
          <p:nvPr/>
        </p:nvPicPr>
        <p:blipFill>
          <a:blip r:embed="rId3"/>
          <a:stretch>
            <a:fillRect/>
          </a:stretch>
        </p:blipFill>
        <p:spPr>
          <a:xfrm>
            <a:off x="838200" y="1825625"/>
            <a:ext cx="5069280" cy="4384843"/>
          </a:xfrm>
          <a:prstGeom prst="rect">
            <a:avLst/>
          </a:prstGeom>
        </p:spPr>
      </p:pic>
      <p:sp>
        <p:nvSpPr>
          <p:cNvPr id="7" name="Tekstvak 6">
            <a:extLst>
              <a:ext uri="{FF2B5EF4-FFF2-40B4-BE49-F238E27FC236}">
                <a16:creationId xmlns:a16="http://schemas.microsoft.com/office/drawing/2014/main" id="{1EC9DB7B-B56E-42E3-9BD0-0B41150834D9}"/>
              </a:ext>
            </a:extLst>
          </p:cNvPr>
          <p:cNvSpPr txBox="1"/>
          <p:nvPr/>
        </p:nvSpPr>
        <p:spPr>
          <a:xfrm>
            <a:off x="838199" y="6210468"/>
            <a:ext cx="10918371" cy="369332"/>
          </a:xfrm>
          <a:prstGeom prst="rect">
            <a:avLst/>
          </a:prstGeom>
          <a:noFill/>
        </p:spPr>
        <p:txBody>
          <a:bodyPr wrap="square" rtlCol="0">
            <a:spAutoFit/>
          </a:bodyPr>
          <a:lstStyle/>
          <a:p>
            <a:r>
              <a:rPr lang="nl-NL" dirty="0">
                <a:hlinkClick r:id="rId4"/>
              </a:rPr>
              <a:t>Roval</a:t>
            </a:r>
            <a:r>
              <a:rPr lang="nl-NL" dirty="0"/>
              <a:t> heeft op de website uitgebreide informatie over de afdekkers en hoe deze worden bevestigd.</a:t>
            </a:r>
          </a:p>
        </p:txBody>
      </p:sp>
    </p:spTree>
    <p:extLst>
      <p:ext uri="{BB962C8B-B14F-4D97-AF65-F5344CB8AC3E}">
        <p14:creationId xmlns:p14="http://schemas.microsoft.com/office/powerpoint/2010/main" val="1511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606E1-6E30-4198-ABA0-96342C6C6C05}"/>
              </a:ext>
            </a:extLst>
          </p:cNvPr>
          <p:cNvSpPr>
            <a:spLocks noGrp="1"/>
          </p:cNvSpPr>
          <p:nvPr>
            <p:ph type="title"/>
          </p:nvPr>
        </p:nvSpPr>
        <p:spPr/>
        <p:txBody>
          <a:bodyPr/>
          <a:lstStyle/>
          <a:p>
            <a:r>
              <a:rPr lang="nl-NL" dirty="0"/>
              <a:t>Kopgevels gevelpannen</a:t>
            </a:r>
          </a:p>
        </p:txBody>
      </p:sp>
      <p:sp>
        <p:nvSpPr>
          <p:cNvPr id="4" name="Tijdelijke aanduiding voor inhoud 3">
            <a:extLst>
              <a:ext uri="{FF2B5EF4-FFF2-40B4-BE49-F238E27FC236}">
                <a16:creationId xmlns:a16="http://schemas.microsoft.com/office/drawing/2014/main" id="{70193FC8-8192-41D6-BF6C-8A422A25E19E}"/>
              </a:ext>
            </a:extLst>
          </p:cNvPr>
          <p:cNvSpPr>
            <a:spLocks noGrp="1"/>
          </p:cNvSpPr>
          <p:nvPr>
            <p:ph sz="half" idx="2"/>
          </p:nvPr>
        </p:nvSpPr>
        <p:spPr>
          <a:xfrm>
            <a:off x="6172200" y="1825625"/>
            <a:ext cx="5181600" cy="3929289"/>
          </a:xfrm>
        </p:spPr>
        <p:txBody>
          <a:bodyPr>
            <a:normAutofit/>
          </a:bodyPr>
          <a:lstStyle/>
          <a:p>
            <a:pPr marL="0" indent="0">
              <a:buNone/>
            </a:pPr>
            <a:r>
              <a:rPr lang="nl-NL" dirty="0"/>
              <a:t>Belangrijkste eisen </a:t>
            </a:r>
            <a:r>
              <a:rPr lang="nl-NL" dirty="0" err="1"/>
              <a:t>gevelpan</a:t>
            </a:r>
            <a:endParaRPr lang="nl-NL" dirty="0"/>
          </a:p>
          <a:p>
            <a:pPr marL="514350" indent="-514350">
              <a:buFont typeface="+mj-lt"/>
              <a:buAutoNum type="arabicPeriod"/>
            </a:pPr>
            <a:r>
              <a:rPr lang="nl-NL" dirty="0"/>
              <a:t>Ventilatie openingen niet groter dan 10mm </a:t>
            </a:r>
          </a:p>
          <a:p>
            <a:pPr marL="514350" indent="-514350">
              <a:buFont typeface="+mj-lt"/>
              <a:buAutoNum type="arabicPeriod"/>
            </a:pPr>
            <a:r>
              <a:rPr lang="nl-NL" dirty="0"/>
              <a:t>Lucht dichting constructie tussen binnen en buiten. </a:t>
            </a:r>
          </a:p>
          <a:p>
            <a:pPr marL="514350" indent="-514350">
              <a:buFont typeface="+mj-lt"/>
              <a:buAutoNum type="arabicPeriod"/>
            </a:pPr>
            <a:r>
              <a:rPr lang="nl-NL" dirty="0"/>
              <a:t>Spouwdicht zetten.</a:t>
            </a:r>
          </a:p>
          <a:p>
            <a:pPr marL="514350" indent="-514350">
              <a:buFont typeface="+mj-lt"/>
              <a:buAutoNum type="arabicPeriod"/>
            </a:pPr>
            <a:r>
              <a:rPr lang="nl-NL" dirty="0" err="1"/>
              <a:t>Waterwerende</a:t>
            </a:r>
            <a:r>
              <a:rPr lang="nl-NL" dirty="0"/>
              <a:t> en dampdoorlatende laag.</a:t>
            </a:r>
          </a:p>
          <a:p>
            <a:endParaRPr lang="nl-NL" dirty="0"/>
          </a:p>
        </p:txBody>
      </p:sp>
      <p:pic>
        <p:nvPicPr>
          <p:cNvPr id="7" name="Afbeelding 6">
            <a:extLst>
              <a:ext uri="{FF2B5EF4-FFF2-40B4-BE49-F238E27FC236}">
                <a16:creationId xmlns:a16="http://schemas.microsoft.com/office/drawing/2014/main" id="{823DAB62-1331-4CD0-A776-3787E486AF2F}"/>
              </a:ext>
            </a:extLst>
          </p:cNvPr>
          <p:cNvPicPr>
            <a:picLocks noChangeAspect="1"/>
          </p:cNvPicPr>
          <p:nvPr/>
        </p:nvPicPr>
        <p:blipFill rotWithShape="1">
          <a:blip r:embed="rId2"/>
          <a:srcRect l="2067" r="1028"/>
          <a:stretch/>
        </p:blipFill>
        <p:spPr>
          <a:xfrm rot="120000">
            <a:off x="909935" y="1895728"/>
            <a:ext cx="4090416" cy="4182350"/>
          </a:xfrm>
          <a:prstGeom prst="rect">
            <a:avLst/>
          </a:prstGeom>
        </p:spPr>
      </p:pic>
      <p:sp>
        <p:nvSpPr>
          <p:cNvPr id="3" name="Tekstvak 2">
            <a:extLst>
              <a:ext uri="{FF2B5EF4-FFF2-40B4-BE49-F238E27FC236}">
                <a16:creationId xmlns:a16="http://schemas.microsoft.com/office/drawing/2014/main" id="{90F021BA-4610-4D9E-93E9-5F44561501D7}"/>
              </a:ext>
            </a:extLst>
          </p:cNvPr>
          <p:cNvSpPr txBox="1"/>
          <p:nvPr/>
        </p:nvSpPr>
        <p:spPr>
          <a:xfrm rot="10800000" flipH="1" flipV="1">
            <a:off x="1349502" y="3244334"/>
            <a:ext cx="537355" cy="369332"/>
          </a:xfrm>
          <a:prstGeom prst="rect">
            <a:avLst/>
          </a:prstGeom>
          <a:noFill/>
        </p:spPr>
        <p:txBody>
          <a:bodyPr wrap="square" rtlCol="0">
            <a:spAutoFit/>
          </a:bodyPr>
          <a:lstStyle/>
          <a:p>
            <a:r>
              <a:rPr lang="nl-NL" b="1" dirty="0">
                <a:solidFill>
                  <a:srgbClr val="FF0000"/>
                </a:solidFill>
              </a:rPr>
              <a:t>1</a:t>
            </a:r>
          </a:p>
        </p:txBody>
      </p:sp>
      <p:sp>
        <p:nvSpPr>
          <p:cNvPr id="6" name="Tekstvak 5">
            <a:extLst>
              <a:ext uri="{FF2B5EF4-FFF2-40B4-BE49-F238E27FC236}">
                <a16:creationId xmlns:a16="http://schemas.microsoft.com/office/drawing/2014/main" id="{B9A38E1D-0178-49CF-812A-C5B6FF39CC7B}"/>
              </a:ext>
            </a:extLst>
          </p:cNvPr>
          <p:cNvSpPr txBox="1"/>
          <p:nvPr/>
        </p:nvSpPr>
        <p:spPr>
          <a:xfrm rot="10800000" flipH="1" flipV="1">
            <a:off x="4534732" y="5311446"/>
            <a:ext cx="537355" cy="369332"/>
          </a:xfrm>
          <a:prstGeom prst="rect">
            <a:avLst/>
          </a:prstGeom>
          <a:noFill/>
        </p:spPr>
        <p:txBody>
          <a:bodyPr wrap="square" rtlCol="0">
            <a:spAutoFit/>
          </a:bodyPr>
          <a:lstStyle/>
          <a:p>
            <a:r>
              <a:rPr lang="nl-NL" b="1" dirty="0">
                <a:solidFill>
                  <a:srgbClr val="FF0000"/>
                </a:solidFill>
              </a:rPr>
              <a:t>2</a:t>
            </a:r>
          </a:p>
        </p:txBody>
      </p:sp>
      <p:sp>
        <p:nvSpPr>
          <p:cNvPr id="8" name="Tekstvak 7">
            <a:extLst>
              <a:ext uri="{FF2B5EF4-FFF2-40B4-BE49-F238E27FC236}">
                <a16:creationId xmlns:a16="http://schemas.microsoft.com/office/drawing/2014/main" id="{F15E0528-613F-4E51-8508-30D8AA119963}"/>
              </a:ext>
            </a:extLst>
          </p:cNvPr>
          <p:cNvSpPr txBox="1"/>
          <p:nvPr/>
        </p:nvSpPr>
        <p:spPr>
          <a:xfrm rot="10800000" flipH="1" flipV="1">
            <a:off x="2168236" y="3316401"/>
            <a:ext cx="537355" cy="369332"/>
          </a:xfrm>
          <a:prstGeom prst="rect">
            <a:avLst/>
          </a:prstGeom>
          <a:noFill/>
        </p:spPr>
        <p:txBody>
          <a:bodyPr wrap="square" rtlCol="0">
            <a:spAutoFit/>
          </a:bodyPr>
          <a:lstStyle/>
          <a:p>
            <a:r>
              <a:rPr lang="nl-NL" b="1" dirty="0">
                <a:solidFill>
                  <a:srgbClr val="FF0000"/>
                </a:solidFill>
              </a:rPr>
              <a:t>3</a:t>
            </a:r>
          </a:p>
        </p:txBody>
      </p:sp>
      <p:sp>
        <p:nvSpPr>
          <p:cNvPr id="9" name="Tekstvak 8">
            <a:extLst>
              <a:ext uri="{FF2B5EF4-FFF2-40B4-BE49-F238E27FC236}">
                <a16:creationId xmlns:a16="http://schemas.microsoft.com/office/drawing/2014/main" id="{52306DD6-F84E-49DB-A2BE-168ABA08F1DC}"/>
              </a:ext>
            </a:extLst>
          </p:cNvPr>
          <p:cNvSpPr txBox="1"/>
          <p:nvPr/>
        </p:nvSpPr>
        <p:spPr>
          <a:xfrm rot="10800000" flipH="1" flipV="1">
            <a:off x="3751616" y="1825625"/>
            <a:ext cx="537355" cy="369332"/>
          </a:xfrm>
          <a:prstGeom prst="rect">
            <a:avLst/>
          </a:prstGeom>
          <a:noFill/>
        </p:spPr>
        <p:txBody>
          <a:bodyPr wrap="square" rtlCol="0">
            <a:spAutoFit/>
          </a:bodyPr>
          <a:lstStyle/>
          <a:p>
            <a:r>
              <a:rPr lang="nl-NL" b="1" dirty="0">
                <a:solidFill>
                  <a:srgbClr val="FF0000"/>
                </a:solidFill>
              </a:rPr>
              <a:t>4</a:t>
            </a:r>
          </a:p>
        </p:txBody>
      </p:sp>
    </p:spTree>
    <p:extLst>
      <p:ext uri="{BB962C8B-B14F-4D97-AF65-F5344CB8AC3E}">
        <p14:creationId xmlns:p14="http://schemas.microsoft.com/office/powerpoint/2010/main" val="172793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9664F-56CE-4361-96D0-0B3B50D190EB}"/>
              </a:ext>
            </a:extLst>
          </p:cNvPr>
          <p:cNvSpPr>
            <a:spLocks noGrp="1"/>
          </p:cNvSpPr>
          <p:nvPr>
            <p:ph type="title"/>
          </p:nvPr>
        </p:nvSpPr>
        <p:spPr/>
        <p:txBody>
          <a:bodyPr/>
          <a:lstStyle/>
          <a:p>
            <a:r>
              <a:rPr lang="nl-NL" dirty="0"/>
              <a:t>Gevelpannen Pannen</a:t>
            </a:r>
          </a:p>
        </p:txBody>
      </p:sp>
      <p:pic>
        <p:nvPicPr>
          <p:cNvPr id="3074" name="Picture 2" descr="Afbeeldingsresultaat voor gevelpan">
            <a:extLst>
              <a:ext uri="{FF2B5EF4-FFF2-40B4-BE49-F238E27FC236}">
                <a16:creationId xmlns:a16="http://schemas.microsoft.com/office/drawing/2014/main" id="{AE463374-51F8-4C2A-B314-493AE77E2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450" y="1464129"/>
            <a:ext cx="6177536" cy="4633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gevelpan">
            <a:extLst>
              <a:ext uri="{FF2B5EF4-FFF2-40B4-BE49-F238E27FC236}">
                <a16:creationId xmlns:a16="http://schemas.microsoft.com/office/drawing/2014/main" id="{EC831C60-C5D3-42A1-9CF6-799B401A4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78" y="1813135"/>
            <a:ext cx="4851543" cy="355352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2814309-7676-411F-BC0A-D2543B1AEFD3}"/>
              </a:ext>
            </a:extLst>
          </p:cNvPr>
          <p:cNvSpPr txBox="1"/>
          <p:nvPr/>
        </p:nvSpPr>
        <p:spPr>
          <a:xfrm>
            <a:off x="489178" y="6219728"/>
            <a:ext cx="7199086" cy="369332"/>
          </a:xfrm>
          <a:prstGeom prst="rect">
            <a:avLst/>
          </a:prstGeom>
          <a:noFill/>
        </p:spPr>
        <p:txBody>
          <a:bodyPr wrap="square" rtlCol="0">
            <a:spAutoFit/>
          </a:bodyPr>
          <a:lstStyle/>
          <a:p>
            <a:r>
              <a:rPr lang="nl-NL" dirty="0"/>
              <a:t>Gevel pannen zijn er voor links en rechts (Deze zijn verschillend)</a:t>
            </a:r>
          </a:p>
        </p:txBody>
      </p:sp>
    </p:spTree>
    <p:extLst>
      <p:ext uri="{BB962C8B-B14F-4D97-AF65-F5344CB8AC3E}">
        <p14:creationId xmlns:p14="http://schemas.microsoft.com/office/powerpoint/2010/main" val="110041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49664F-56CE-4361-96D0-0B3B50D190EB}"/>
              </a:ext>
            </a:extLst>
          </p:cNvPr>
          <p:cNvSpPr>
            <a:spLocks noGrp="1"/>
          </p:cNvSpPr>
          <p:nvPr>
            <p:ph type="title"/>
          </p:nvPr>
        </p:nvSpPr>
        <p:spPr/>
        <p:txBody>
          <a:bodyPr/>
          <a:lstStyle/>
          <a:p>
            <a:r>
              <a:rPr lang="nl-NL" dirty="0"/>
              <a:t>Pannen, verschillende pannen</a:t>
            </a:r>
          </a:p>
        </p:txBody>
      </p:sp>
      <p:pic>
        <p:nvPicPr>
          <p:cNvPr id="2050" name="Picture 2" descr="Afbeeldingsresultaat voor gevelpan">
            <a:extLst>
              <a:ext uri="{FF2B5EF4-FFF2-40B4-BE49-F238E27FC236}">
                <a16:creationId xmlns:a16="http://schemas.microsoft.com/office/drawing/2014/main" id="{A550E710-59E9-42AB-BBE2-E46651DC70C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623" t="4403" r="8209" b="42713"/>
          <a:stretch/>
        </p:blipFill>
        <p:spPr bwMode="auto">
          <a:xfrm>
            <a:off x="80682" y="1674158"/>
            <a:ext cx="5869641" cy="5183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gevelpan">
            <a:extLst>
              <a:ext uri="{FF2B5EF4-FFF2-40B4-BE49-F238E27FC236}">
                <a16:creationId xmlns:a16="http://schemas.microsoft.com/office/drawing/2014/main" id="{BF90F2FA-38E6-46C2-B77D-95724EDB8B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28" t="61083" r="9605" b="4896"/>
          <a:stretch/>
        </p:blipFill>
        <p:spPr bwMode="auto">
          <a:xfrm>
            <a:off x="6241679" y="1674158"/>
            <a:ext cx="5728449" cy="33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7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22580-56BE-4AB9-A677-E8F9CC632F51}"/>
              </a:ext>
            </a:extLst>
          </p:cNvPr>
          <p:cNvSpPr>
            <a:spLocks noGrp="1"/>
          </p:cNvSpPr>
          <p:nvPr>
            <p:ph type="title"/>
          </p:nvPr>
        </p:nvSpPr>
        <p:spPr/>
        <p:txBody>
          <a:bodyPr/>
          <a:lstStyle/>
          <a:p>
            <a:r>
              <a:rPr lang="nl-NL" dirty="0"/>
              <a:t>Windveer detail</a:t>
            </a:r>
          </a:p>
        </p:txBody>
      </p:sp>
      <p:pic>
        <p:nvPicPr>
          <p:cNvPr id="1026" name="Picture 2" descr="Afbeeldingsresultaat voor dakoverstek detail">
            <a:extLst>
              <a:ext uri="{FF2B5EF4-FFF2-40B4-BE49-F238E27FC236}">
                <a16:creationId xmlns:a16="http://schemas.microsoft.com/office/drawing/2014/main" id="{881ADA2B-DF6A-4E29-BB02-050D58FDD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63" t="2545" r="8402" b="1674"/>
          <a:stretch/>
        </p:blipFill>
        <p:spPr bwMode="auto">
          <a:xfrm>
            <a:off x="333829" y="1385888"/>
            <a:ext cx="6720114" cy="4419601"/>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3">
            <a:extLst>
              <a:ext uri="{FF2B5EF4-FFF2-40B4-BE49-F238E27FC236}">
                <a16:creationId xmlns:a16="http://schemas.microsoft.com/office/drawing/2014/main" id="{03CDB38D-4C7F-4C39-AE4C-B6D60CA597A1}"/>
              </a:ext>
            </a:extLst>
          </p:cNvPr>
          <p:cNvSpPr txBox="1">
            <a:spLocks/>
          </p:cNvSpPr>
          <p:nvPr/>
        </p:nvSpPr>
        <p:spPr>
          <a:xfrm>
            <a:off x="7159171" y="1317625"/>
            <a:ext cx="5181600" cy="39292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Belangrijkste eisen windveer</a:t>
            </a:r>
          </a:p>
          <a:p>
            <a:pPr marL="514350" indent="-514350">
              <a:buFont typeface="+mj-lt"/>
              <a:buAutoNum type="arabicPeriod"/>
            </a:pPr>
            <a:r>
              <a:rPr lang="nl-NL" dirty="0"/>
              <a:t>Ventilatie openingen niet groter dan 10mm wel voldoende ventileren.</a:t>
            </a:r>
          </a:p>
          <a:p>
            <a:pPr marL="514350" indent="-514350">
              <a:buFont typeface="+mj-lt"/>
              <a:buAutoNum type="arabicPeriod"/>
            </a:pPr>
            <a:r>
              <a:rPr lang="nl-NL" dirty="0"/>
              <a:t>Lucht dichting constructie tussen binnen en buiten. </a:t>
            </a:r>
          </a:p>
          <a:p>
            <a:pPr marL="514350" indent="-514350">
              <a:buFont typeface="+mj-lt"/>
              <a:buAutoNum type="arabicPeriod"/>
            </a:pPr>
            <a:r>
              <a:rPr lang="nl-NL" dirty="0"/>
              <a:t>Spouwdicht zetten.</a:t>
            </a:r>
          </a:p>
          <a:p>
            <a:pPr marL="514350" indent="-514350">
              <a:buFont typeface="+mj-lt"/>
              <a:buAutoNum type="arabicPeriod"/>
            </a:pPr>
            <a:r>
              <a:rPr lang="nl-NL" dirty="0" err="1"/>
              <a:t>Waterwerende</a:t>
            </a:r>
            <a:r>
              <a:rPr lang="nl-NL" dirty="0"/>
              <a:t> en dampdoorlatende laag.</a:t>
            </a:r>
          </a:p>
          <a:p>
            <a:endParaRPr lang="nl-NL" dirty="0"/>
          </a:p>
        </p:txBody>
      </p:sp>
      <p:sp>
        <p:nvSpPr>
          <p:cNvPr id="5" name="Tekstvak 4">
            <a:extLst>
              <a:ext uri="{FF2B5EF4-FFF2-40B4-BE49-F238E27FC236}">
                <a16:creationId xmlns:a16="http://schemas.microsoft.com/office/drawing/2014/main" id="{E2812AA3-8EEB-4DAC-BB69-3A3C198C3D4E}"/>
              </a:ext>
            </a:extLst>
          </p:cNvPr>
          <p:cNvSpPr txBox="1"/>
          <p:nvPr/>
        </p:nvSpPr>
        <p:spPr>
          <a:xfrm>
            <a:off x="333829" y="5805489"/>
            <a:ext cx="11524341" cy="923330"/>
          </a:xfrm>
          <a:prstGeom prst="rect">
            <a:avLst/>
          </a:prstGeom>
          <a:noFill/>
        </p:spPr>
        <p:txBody>
          <a:bodyPr wrap="square" rtlCol="0">
            <a:spAutoFit/>
          </a:bodyPr>
          <a:lstStyle/>
          <a:p>
            <a:r>
              <a:rPr lang="nl-NL" dirty="0"/>
              <a:t>Door een gording te laten doorlopen, of aan een spant balk te bevestigen wordt er een overspanning gemaakt. Deze wordt bekleed met hout of kunststof wat de windveer wordt genoemd. Hier door wordt er overstek gecreëerd te opzichte van de gevel.</a:t>
            </a:r>
          </a:p>
        </p:txBody>
      </p:sp>
    </p:spTree>
    <p:extLst>
      <p:ext uri="{BB962C8B-B14F-4D97-AF65-F5344CB8AC3E}">
        <p14:creationId xmlns:p14="http://schemas.microsoft.com/office/powerpoint/2010/main" val="370063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34178-8031-4C33-8FDA-9196776A4FE7}"/>
              </a:ext>
            </a:extLst>
          </p:cNvPr>
          <p:cNvSpPr>
            <a:spLocks noGrp="1"/>
          </p:cNvSpPr>
          <p:nvPr>
            <p:ph type="title"/>
          </p:nvPr>
        </p:nvSpPr>
        <p:spPr/>
        <p:txBody>
          <a:bodyPr/>
          <a:lstStyle/>
          <a:p>
            <a:r>
              <a:rPr lang="nl-NL" dirty="0"/>
              <a:t>Goot principes</a:t>
            </a:r>
          </a:p>
        </p:txBody>
      </p:sp>
      <p:pic>
        <p:nvPicPr>
          <p:cNvPr id="4098" name="Picture 2" descr="(1980) th Delft">
            <a:extLst>
              <a:ext uri="{FF2B5EF4-FFF2-40B4-BE49-F238E27FC236}">
                <a16:creationId xmlns:a16="http://schemas.microsoft.com/office/drawing/2014/main" id="{74302BD7-F861-412B-864B-00821FA73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335816" cy="283890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46C242F0-2332-4421-8090-E7E2948C9BD0}"/>
              </a:ext>
            </a:extLst>
          </p:cNvPr>
          <p:cNvSpPr txBox="1"/>
          <p:nvPr/>
        </p:nvSpPr>
        <p:spPr>
          <a:xfrm>
            <a:off x="838200" y="4931328"/>
            <a:ext cx="5181600" cy="1200329"/>
          </a:xfrm>
          <a:prstGeom prst="rect">
            <a:avLst/>
          </a:prstGeom>
          <a:noFill/>
        </p:spPr>
        <p:txBody>
          <a:bodyPr wrap="square" rtlCol="0">
            <a:spAutoFit/>
          </a:bodyPr>
          <a:lstStyle/>
          <a:p>
            <a:r>
              <a:rPr lang="nl-NL" dirty="0"/>
              <a:t>De voorkeur gaat er na uit om de goot buiten de constructie (de muur) te brengen zodat er bij lekkage geen schade kan ontstaan aan de constructie of vocht in de constructie kan trekken.</a:t>
            </a:r>
          </a:p>
        </p:txBody>
      </p:sp>
    </p:spTree>
    <p:extLst>
      <p:ext uri="{BB962C8B-B14F-4D97-AF65-F5344CB8AC3E}">
        <p14:creationId xmlns:p14="http://schemas.microsoft.com/office/powerpoint/2010/main" val="338176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81A6-9879-453E-8CF4-430F818344FA}"/>
              </a:ext>
            </a:extLst>
          </p:cNvPr>
          <p:cNvSpPr>
            <a:spLocks noGrp="1"/>
          </p:cNvSpPr>
          <p:nvPr>
            <p:ph type="title"/>
          </p:nvPr>
        </p:nvSpPr>
        <p:spPr/>
        <p:txBody>
          <a:bodyPr/>
          <a:lstStyle/>
          <a:p>
            <a:r>
              <a:rPr lang="nl-NL" dirty="0"/>
              <a:t>Verschillende goten typen</a:t>
            </a:r>
          </a:p>
        </p:txBody>
      </p:sp>
      <p:pic>
        <p:nvPicPr>
          <p:cNvPr id="5122" name="Picture 2" descr="gootvormen">
            <a:extLst>
              <a:ext uri="{FF2B5EF4-FFF2-40B4-BE49-F238E27FC236}">
                <a16:creationId xmlns:a16="http://schemas.microsoft.com/office/drawing/2014/main" id="{353D9F4E-E41F-43DC-A053-F9F792068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2639786" cy="435564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A484C66E-D95A-4694-A280-965D652928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28319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68BB8-A04F-4E35-B591-7D9FF0B8D88E}"/>
              </a:ext>
            </a:extLst>
          </p:cNvPr>
          <p:cNvSpPr>
            <a:spLocks noGrp="1"/>
          </p:cNvSpPr>
          <p:nvPr>
            <p:ph type="title"/>
          </p:nvPr>
        </p:nvSpPr>
        <p:spPr/>
        <p:txBody>
          <a:bodyPr/>
          <a:lstStyle/>
          <a:p>
            <a:r>
              <a:rPr lang="nl-NL" dirty="0"/>
              <a:t>Gootdetail voorbeeld</a:t>
            </a:r>
          </a:p>
        </p:txBody>
      </p:sp>
      <p:pic>
        <p:nvPicPr>
          <p:cNvPr id="3" name="Afbeelding 2">
            <a:extLst>
              <a:ext uri="{FF2B5EF4-FFF2-40B4-BE49-F238E27FC236}">
                <a16:creationId xmlns:a16="http://schemas.microsoft.com/office/drawing/2014/main" id="{AD5054F5-A574-4741-B400-978F79ADD9C4}"/>
              </a:ext>
            </a:extLst>
          </p:cNvPr>
          <p:cNvPicPr>
            <a:picLocks noChangeAspect="1"/>
          </p:cNvPicPr>
          <p:nvPr/>
        </p:nvPicPr>
        <p:blipFill>
          <a:blip r:embed="rId2"/>
          <a:stretch>
            <a:fillRect/>
          </a:stretch>
        </p:blipFill>
        <p:spPr>
          <a:xfrm>
            <a:off x="838200" y="1355509"/>
            <a:ext cx="4241801" cy="5294699"/>
          </a:xfrm>
          <a:prstGeom prst="rect">
            <a:avLst/>
          </a:prstGeom>
        </p:spPr>
      </p:pic>
      <p:sp>
        <p:nvSpPr>
          <p:cNvPr id="4" name="Tijdelijke aanduiding voor inhoud 3">
            <a:extLst>
              <a:ext uri="{FF2B5EF4-FFF2-40B4-BE49-F238E27FC236}">
                <a16:creationId xmlns:a16="http://schemas.microsoft.com/office/drawing/2014/main" id="{37FC33BE-0EEB-4E9D-ADA9-FDE46214CE97}"/>
              </a:ext>
            </a:extLst>
          </p:cNvPr>
          <p:cNvSpPr txBox="1">
            <a:spLocks/>
          </p:cNvSpPr>
          <p:nvPr/>
        </p:nvSpPr>
        <p:spPr>
          <a:xfrm>
            <a:off x="6172200" y="1825625"/>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Belangrijkste eisen gootdetail</a:t>
            </a:r>
          </a:p>
          <a:p>
            <a:pPr marL="514350" indent="-514350">
              <a:buFont typeface="+mj-lt"/>
              <a:buAutoNum type="arabicPeriod"/>
            </a:pPr>
            <a:r>
              <a:rPr lang="nl-NL" dirty="0"/>
              <a:t>Ventilatie openingen niet groter dan 10mm </a:t>
            </a:r>
          </a:p>
          <a:p>
            <a:pPr marL="514350" indent="-514350">
              <a:buFont typeface="+mj-lt"/>
              <a:buAutoNum type="arabicPeriod"/>
            </a:pPr>
            <a:r>
              <a:rPr lang="nl-NL" dirty="0"/>
              <a:t>Lucht dichting constructie tussen binnen en buiten. </a:t>
            </a:r>
          </a:p>
          <a:p>
            <a:pPr marL="514350" indent="-514350">
              <a:buFont typeface="+mj-lt"/>
              <a:buAutoNum type="arabicPeriod"/>
            </a:pPr>
            <a:r>
              <a:rPr lang="nl-NL" dirty="0"/>
              <a:t>Waterlijn moet uitkomen op de bodem van de goot.</a:t>
            </a:r>
          </a:p>
          <a:p>
            <a:pPr marL="514350" indent="-514350">
              <a:buFont typeface="+mj-lt"/>
              <a:buAutoNum type="arabicPeriod"/>
            </a:pPr>
            <a:r>
              <a:rPr lang="nl-NL" dirty="0"/>
              <a:t>De goot moet aan de neus zijde lager zijn dan aan de haak zijde </a:t>
            </a:r>
          </a:p>
          <a:p>
            <a:endParaRPr lang="nl-NL" dirty="0"/>
          </a:p>
          <a:p>
            <a:endParaRPr lang="nl-NL" dirty="0"/>
          </a:p>
        </p:txBody>
      </p:sp>
      <p:sp>
        <p:nvSpPr>
          <p:cNvPr id="5" name="Tekstvak 4">
            <a:extLst>
              <a:ext uri="{FF2B5EF4-FFF2-40B4-BE49-F238E27FC236}">
                <a16:creationId xmlns:a16="http://schemas.microsoft.com/office/drawing/2014/main" id="{6ED72909-2A2E-4DFE-BF9C-0CD24A33C7E3}"/>
              </a:ext>
            </a:extLst>
          </p:cNvPr>
          <p:cNvSpPr txBox="1"/>
          <p:nvPr/>
        </p:nvSpPr>
        <p:spPr>
          <a:xfrm rot="10800000" flipH="1" flipV="1">
            <a:off x="2002644" y="3985782"/>
            <a:ext cx="537355" cy="369332"/>
          </a:xfrm>
          <a:prstGeom prst="rect">
            <a:avLst/>
          </a:prstGeom>
          <a:noFill/>
        </p:spPr>
        <p:txBody>
          <a:bodyPr wrap="square" rtlCol="0">
            <a:spAutoFit/>
          </a:bodyPr>
          <a:lstStyle/>
          <a:p>
            <a:r>
              <a:rPr lang="nl-NL" b="1" dirty="0">
                <a:solidFill>
                  <a:srgbClr val="FF0000"/>
                </a:solidFill>
              </a:rPr>
              <a:t>1</a:t>
            </a:r>
          </a:p>
        </p:txBody>
      </p:sp>
      <p:sp>
        <p:nvSpPr>
          <p:cNvPr id="6" name="Tekstvak 5">
            <a:extLst>
              <a:ext uri="{FF2B5EF4-FFF2-40B4-BE49-F238E27FC236}">
                <a16:creationId xmlns:a16="http://schemas.microsoft.com/office/drawing/2014/main" id="{53395B2C-93A2-43DA-92DD-E6C207058047}"/>
              </a:ext>
            </a:extLst>
          </p:cNvPr>
          <p:cNvSpPr txBox="1"/>
          <p:nvPr/>
        </p:nvSpPr>
        <p:spPr>
          <a:xfrm rot="10800000" flipH="1" flipV="1">
            <a:off x="3969329" y="5406962"/>
            <a:ext cx="537355" cy="369332"/>
          </a:xfrm>
          <a:prstGeom prst="rect">
            <a:avLst/>
          </a:prstGeom>
          <a:noFill/>
        </p:spPr>
        <p:txBody>
          <a:bodyPr wrap="square" rtlCol="0">
            <a:spAutoFit/>
          </a:bodyPr>
          <a:lstStyle/>
          <a:p>
            <a:r>
              <a:rPr lang="nl-NL" b="1" dirty="0">
                <a:solidFill>
                  <a:srgbClr val="FF0000"/>
                </a:solidFill>
              </a:rPr>
              <a:t>2</a:t>
            </a:r>
          </a:p>
        </p:txBody>
      </p:sp>
      <p:sp>
        <p:nvSpPr>
          <p:cNvPr id="7" name="Tekstvak 6">
            <a:extLst>
              <a:ext uri="{FF2B5EF4-FFF2-40B4-BE49-F238E27FC236}">
                <a16:creationId xmlns:a16="http://schemas.microsoft.com/office/drawing/2014/main" id="{5CE83BF9-C050-438E-9952-0BE027789B74}"/>
              </a:ext>
            </a:extLst>
          </p:cNvPr>
          <p:cNvSpPr txBox="1"/>
          <p:nvPr/>
        </p:nvSpPr>
        <p:spPr>
          <a:xfrm rot="10800000" flipH="1" flipV="1">
            <a:off x="4078187" y="2653569"/>
            <a:ext cx="537355" cy="369332"/>
          </a:xfrm>
          <a:prstGeom prst="rect">
            <a:avLst/>
          </a:prstGeom>
          <a:noFill/>
        </p:spPr>
        <p:txBody>
          <a:bodyPr wrap="square" rtlCol="0">
            <a:spAutoFit/>
          </a:bodyPr>
          <a:lstStyle/>
          <a:p>
            <a:r>
              <a:rPr lang="nl-NL" b="1" dirty="0">
                <a:solidFill>
                  <a:srgbClr val="FF0000"/>
                </a:solidFill>
              </a:rPr>
              <a:t>2</a:t>
            </a:r>
          </a:p>
        </p:txBody>
      </p:sp>
      <p:sp>
        <p:nvSpPr>
          <p:cNvPr id="8" name="Tekstvak 7">
            <a:extLst>
              <a:ext uri="{FF2B5EF4-FFF2-40B4-BE49-F238E27FC236}">
                <a16:creationId xmlns:a16="http://schemas.microsoft.com/office/drawing/2014/main" id="{C38B16C5-1A46-40D8-B3D3-C16BD32B4A5A}"/>
              </a:ext>
            </a:extLst>
          </p:cNvPr>
          <p:cNvSpPr txBox="1"/>
          <p:nvPr/>
        </p:nvSpPr>
        <p:spPr>
          <a:xfrm rot="10800000" flipH="1" flipV="1">
            <a:off x="569522" y="3244334"/>
            <a:ext cx="537355" cy="369332"/>
          </a:xfrm>
          <a:prstGeom prst="rect">
            <a:avLst/>
          </a:prstGeom>
          <a:noFill/>
        </p:spPr>
        <p:txBody>
          <a:bodyPr wrap="square" rtlCol="0">
            <a:spAutoFit/>
          </a:bodyPr>
          <a:lstStyle/>
          <a:p>
            <a:r>
              <a:rPr lang="nl-NL" b="1" dirty="0">
                <a:solidFill>
                  <a:srgbClr val="FF0000"/>
                </a:solidFill>
              </a:rPr>
              <a:t>4</a:t>
            </a:r>
          </a:p>
        </p:txBody>
      </p:sp>
      <p:sp>
        <p:nvSpPr>
          <p:cNvPr id="9" name="Tekstvak 8">
            <a:extLst>
              <a:ext uri="{FF2B5EF4-FFF2-40B4-BE49-F238E27FC236}">
                <a16:creationId xmlns:a16="http://schemas.microsoft.com/office/drawing/2014/main" id="{1622B04C-6C29-4B9C-B27E-63D801606D6F}"/>
              </a:ext>
            </a:extLst>
          </p:cNvPr>
          <p:cNvSpPr txBox="1"/>
          <p:nvPr/>
        </p:nvSpPr>
        <p:spPr>
          <a:xfrm rot="10800000" flipH="1" flipV="1">
            <a:off x="2895436" y="1604204"/>
            <a:ext cx="537355" cy="369332"/>
          </a:xfrm>
          <a:prstGeom prst="rect">
            <a:avLst/>
          </a:prstGeom>
          <a:noFill/>
        </p:spPr>
        <p:txBody>
          <a:bodyPr wrap="square" rtlCol="0">
            <a:spAutoFit/>
          </a:bodyPr>
          <a:lstStyle/>
          <a:p>
            <a:r>
              <a:rPr lang="nl-NL" b="1" dirty="0">
                <a:solidFill>
                  <a:srgbClr val="FF0000"/>
                </a:solidFill>
              </a:rPr>
              <a:t>3</a:t>
            </a:r>
          </a:p>
        </p:txBody>
      </p:sp>
      <p:cxnSp>
        <p:nvCxnSpPr>
          <p:cNvPr id="11" name="Rechte verbindingslijn 10">
            <a:extLst>
              <a:ext uri="{FF2B5EF4-FFF2-40B4-BE49-F238E27FC236}">
                <a16:creationId xmlns:a16="http://schemas.microsoft.com/office/drawing/2014/main" id="{83A077FD-26DE-4038-90D9-27333C7394AF}"/>
              </a:ext>
            </a:extLst>
          </p:cNvPr>
          <p:cNvCxnSpPr>
            <a:cxnSpLocks/>
          </p:cNvCxnSpPr>
          <p:nvPr/>
        </p:nvCxnSpPr>
        <p:spPr>
          <a:xfrm flipH="1">
            <a:off x="1106878" y="1887051"/>
            <a:ext cx="2057236" cy="2002778"/>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729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81A6-9879-453E-8CF4-430F818344FA}"/>
              </a:ext>
            </a:extLst>
          </p:cNvPr>
          <p:cNvSpPr>
            <a:spLocks noGrp="1"/>
          </p:cNvSpPr>
          <p:nvPr>
            <p:ph type="title"/>
          </p:nvPr>
        </p:nvSpPr>
        <p:spPr/>
        <p:txBody>
          <a:bodyPr/>
          <a:lstStyle/>
          <a:p>
            <a:r>
              <a:rPr lang="nl-NL" dirty="0"/>
              <a:t>Ontwerpeisen goot </a:t>
            </a:r>
          </a:p>
        </p:txBody>
      </p:sp>
      <p:sp>
        <p:nvSpPr>
          <p:cNvPr id="6" name="AutoShape 6">
            <a:extLst>
              <a:ext uri="{FF2B5EF4-FFF2-40B4-BE49-F238E27FC236}">
                <a16:creationId xmlns:a16="http://schemas.microsoft.com/office/drawing/2014/main" id="{A484C66E-D95A-4694-A280-965D652928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8" name="Picture 8">
            <a:extLst>
              <a:ext uri="{FF2B5EF4-FFF2-40B4-BE49-F238E27FC236}">
                <a16:creationId xmlns:a16="http://schemas.microsoft.com/office/drawing/2014/main" id="{CA83B1BC-2BA3-4821-83B5-F09954008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312" y="1825624"/>
            <a:ext cx="5796488" cy="4355647"/>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3">
            <a:extLst>
              <a:ext uri="{FF2B5EF4-FFF2-40B4-BE49-F238E27FC236}">
                <a16:creationId xmlns:a16="http://schemas.microsoft.com/office/drawing/2014/main" id="{DA162162-2F9C-4DB9-ADC0-3205C4F2E7BC}"/>
              </a:ext>
            </a:extLst>
          </p:cNvPr>
          <p:cNvSpPr txBox="1">
            <a:spLocks/>
          </p:cNvSpPr>
          <p:nvPr/>
        </p:nvSpPr>
        <p:spPr>
          <a:xfrm>
            <a:off x="568856" y="1690688"/>
            <a:ext cx="5181600" cy="3929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Belangrijkste eisen aan de goot Spouwdicht zetten.</a:t>
            </a:r>
          </a:p>
          <a:p>
            <a:pPr marL="514350" indent="-514350">
              <a:buFont typeface="+mj-lt"/>
              <a:buAutoNum type="arabicPeriod"/>
            </a:pPr>
            <a:r>
              <a:rPr lang="nl-NL" dirty="0"/>
              <a:t>Waterlijn moet uitkomen op de bodem van de goot.</a:t>
            </a:r>
          </a:p>
          <a:p>
            <a:pPr marL="514350" indent="-514350">
              <a:buFont typeface="+mj-lt"/>
              <a:buAutoNum type="arabicPeriod"/>
            </a:pPr>
            <a:r>
              <a:rPr lang="nl-NL" dirty="0"/>
              <a:t>De goot moet aan de neus zijde lager zijn dan aan de haak zijde </a:t>
            </a:r>
          </a:p>
          <a:p>
            <a:pPr marL="514350" indent="-514350">
              <a:buFont typeface="+mj-lt"/>
              <a:buAutoNum type="arabicPeriod"/>
            </a:pPr>
            <a:endParaRPr lang="nl-NL" dirty="0"/>
          </a:p>
          <a:p>
            <a:endParaRPr lang="nl-NL" dirty="0"/>
          </a:p>
        </p:txBody>
      </p:sp>
      <p:sp>
        <p:nvSpPr>
          <p:cNvPr id="7" name="Tekstvak 6">
            <a:extLst>
              <a:ext uri="{FF2B5EF4-FFF2-40B4-BE49-F238E27FC236}">
                <a16:creationId xmlns:a16="http://schemas.microsoft.com/office/drawing/2014/main" id="{6C90659A-B88C-4AEA-83C3-A5FD956ECC0E}"/>
              </a:ext>
            </a:extLst>
          </p:cNvPr>
          <p:cNvSpPr txBox="1"/>
          <p:nvPr/>
        </p:nvSpPr>
        <p:spPr>
          <a:xfrm rot="10800000" flipH="1" flipV="1">
            <a:off x="9978245" y="2540391"/>
            <a:ext cx="537355" cy="369332"/>
          </a:xfrm>
          <a:prstGeom prst="rect">
            <a:avLst/>
          </a:prstGeom>
          <a:noFill/>
        </p:spPr>
        <p:txBody>
          <a:bodyPr wrap="square" rtlCol="0">
            <a:spAutoFit/>
          </a:bodyPr>
          <a:lstStyle/>
          <a:p>
            <a:r>
              <a:rPr lang="nl-NL" b="1" dirty="0">
                <a:solidFill>
                  <a:srgbClr val="FF0000"/>
                </a:solidFill>
              </a:rPr>
              <a:t>1</a:t>
            </a:r>
          </a:p>
        </p:txBody>
      </p:sp>
      <p:sp>
        <p:nvSpPr>
          <p:cNvPr id="8" name="Tekstvak 7">
            <a:extLst>
              <a:ext uri="{FF2B5EF4-FFF2-40B4-BE49-F238E27FC236}">
                <a16:creationId xmlns:a16="http://schemas.microsoft.com/office/drawing/2014/main" id="{B70BF252-006B-4AF5-974D-1C2A0CA79CB9}"/>
              </a:ext>
            </a:extLst>
          </p:cNvPr>
          <p:cNvSpPr txBox="1"/>
          <p:nvPr/>
        </p:nvSpPr>
        <p:spPr>
          <a:xfrm rot="10800000" flipH="1" flipV="1">
            <a:off x="7285844" y="5697248"/>
            <a:ext cx="537355" cy="369332"/>
          </a:xfrm>
          <a:prstGeom prst="rect">
            <a:avLst/>
          </a:prstGeom>
          <a:noFill/>
        </p:spPr>
        <p:txBody>
          <a:bodyPr wrap="square" rtlCol="0">
            <a:spAutoFit/>
          </a:bodyPr>
          <a:lstStyle/>
          <a:p>
            <a:r>
              <a:rPr lang="nl-NL" b="1" dirty="0">
                <a:solidFill>
                  <a:srgbClr val="FF0000"/>
                </a:solidFill>
              </a:rPr>
              <a:t>1</a:t>
            </a:r>
          </a:p>
        </p:txBody>
      </p:sp>
      <p:sp>
        <p:nvSpPr>
          <p:cNvPr id="9" name="Tekstvak 8">
            <a:extLst>
              <a:ext uri="{FF2B5EF4-FFF2-40B4-BE49-F238E27FC236}">
                <a16:creationId xmlns:a16="http://schemas.microsoft.com/office/drawing/2014/main" id="{B8EC5EB0-158A-401B-9A14-C427A3182327}"/>
              </a:ext>
            </a:extLst>
          </p:cNvPr>
          <p:cNvSpPr txBox="1"/>
          <p:nvPr/>
        </p:nvSpPr>
        <p:spPr>
          <a:xfrm rot="10800000" flipH="1" flipV="1">
            <a:off x="7590478" y="4208142"/>
            <a:ext cx="537355" cy="369332"/>
          </a:xfrm>
          <a:prstGeom prst="rect">
            <a:avLst/>
          </a:prstGeom>
          <a:noFill/>
        </p:spPr>
        <p:txBody>
          <a:bodyPr wrap="square" rtlCol="0">
            <a:spAutoFit/>
          </a:bodyPr>
          <a:lstStyle/>
          <a:p>
            <a:r>
              <a:rPr lang="nl-NL" b="1" dirty="0">
                <a:solidFill>
                  <a:srgbClr val="FF0000"/>
                </a:solidFill>
              </a:rPr>
              <a:t>2</a:t>
            </a:r>
          </a:p>
        </p:txBody>
      </p:sp>
    </p:spTree>
    <p:extLst>
      <p:ext uri="{BB962C8B-B14F-4D97-AF65-F5344CB8AC3E}">
        <p14:creationId xmlns:p14="http://schemas.microsoft.com/office/powerpoint/2010/main" val="334860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A1ED6-E7D3-4C23-872D-F4DB58F0DFF9}"/>
              </a:ext>
            </a:extLst>
          </p:cNvPr>
          <p:cNvSpPr>
            <a:spLocks noGrp="1"/>
          </p:cNvSpPr>
          <p:nvPr>
            <p:ph type="title"/>
          </p:nvPr>
        </p:nvSpPr>
        <p:spPr/>
        <p:txBody>
          <a:bodyPr/>
          <a:lstStyle/>
          <a:p>
            <a:r>
              <a:rPr lang="nl-NL" dirty="0"/>
              <a:t>Krachten</a:t>
            </a:r>
          </a:p>
        </p:txBody>
      </p:sp>
      <p:pic>
        <p:nvPicPr>
          <p:cNvPr id="4" name="Tijdelijke aanduiding voor inhoud 3">
            <a:extLst>
              <a:ext uri="{FF2B5EF4-FFF2-40B4-BE49-F238E27FC236}">
                <a16:creationId xmlns:a16="http://schemas.microsoft.com/office/drawing/2014/main" id="{FA965C16-7DF2-49BD-AEE6-5308A8170C6B}"/>
              </a:ext>
            </a:extLst>
          </p:cNvPr>
          <p:cNvPicPr>
            <a:picLocks noGrp="1" noChangeAspect="1"/>
          </p:cNvPicPr>
          <p:nvPr>
            <p:ph idx="1"/>
          </p:nvPr>
        </p:nvPicPr>
        <p:blipFill>
          <a:blip r:embed="rId2"/>
          <a:stretch>
            <a:fillRect/>
          </a:stretch>
        </p:blipFill>
        <p:spPr>
          <a:xfrm>
            <a:off x="908232" y="1690688"/>
            <a:ext cx="2483393" cy="4351338"/>
          </a:xfrm>
          <a:prstGeom prst="rect">
            <a:avLst/>
          </a:prstGeom>
        </p:spPr>
      </p:pic>
      <p:sp>
        <p:nvSpPr>
          <p:cNvPr id="3" name="Tekstvak 2">
            <a:extLst>
              <a:ext uri="{FF2B5EF4-FFF2-40B4-BE49-F238E27FC236}">
                <a16:creationId xmlns:a16="http://schemas.microsoft.com/office/drawing/2014/main" id="{F145F5D4-2226-46AE-A8E0-2A02CFBFDAFA}"/>
              </a:ext>
            </a:extLst>
          </p:cNvPr>
          <p:cNvSpPr txBox="1"/>
          <p:nvPr/>
        </p:nvSpPr>
        <p:spPr>
          <a:xfrm>
            <a:off x="4087586" y="1605643"/>
            <a:ext cx="6123214" cy="3139321"/>
          </a:xfrm>
          <a:prstGeom prst="rect">
            <a:avLst/>
          </a:prstGeom>
          <a:noFill/>
        </p:spPr>
        <p:txBody>
          <a:bodyPr wrap="square" rtlCol="0">
            <a:spAutoFit/>
          </a:bodyPr>
          <a:lstStyle/>
          <a:p>
            <a:r>
              <a:rPr lang="nl-NL" b="1" dirty="0"/>
              <a:t>Krachten van uit het dak</a:t>
            </a:r>
          </a:p>
          <a:p>
            <a:endParaRPr lang="nl-NL" dirty="0"/>
          </a:p>
          <a:p>
            <a:r>
              <a:rPr lang="nl-NL" dirty="0"/>
              <a:t>Door het eigen gewicht en veranderlijke belasting komen er krachten uit de dakconstructie.</a:t>
            </a:r>
          </a:p>
          <a:p>
            <a:r>
              <a:rPr lang="nl-NL" dirty="0"/>
              <a:t>Vanuit het dak komen er krachten op de dragende wanden. De wanden worden na buiten gedrukt. De constructie wordt als ware </a:t>
            </a:r>
            <a:r>
              <a:rPr lang="nl-NL" dirty="0" err="1"/>
              <a:t>uitelkaar</a:t>
            </a:r>
            <a:r>
              <a:rPr lang="nl-NL" dirty="0"/>
              <a:t> gedrukt door het dak. Deze krachten worden in de vloer opgenomen. Om de krachten zo efficiënt mogelijk op te vangen, wil je het dak het liefst aan de vloer bevestigen. Dit gebeurd doormiddel van een muurplaat. Aan de muurplaat wordt de constructie van het dak bevestigd. </a:t>
            </a:r>
          </a:p>
        </p:txBody>
      </p:sp>
    </p:spTree>
    <p:extLst>
      <p:ext uri="{BB962C8B-B14F-4D97-AF65-F5344CB8AC3E}">
        <p14:creationId xmlns:p14="http://schemas.microsoft.com/office/powerpoint/2010/main" val="248387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E8891-815A-46C7-862F-34FE7DE2FA51}"/>
              </a:ext>
            </a:extLst>
          </p:cNvPr>
          <p:cNvSpPr>
            <a:spLocks noGrp="1"/>
          </p:cNvSpPr>
          <p:nvPr>
            <p:ph type="title"/>
          </p:nvPr>
        </p:nvSpPr>
        <p:spPr/>
        <p:txBody>
          <a:bodyPr/>
          <a:lstStyle/>
          <a:p>
            <a:r>
              <a:rPr lang="nl-NL" b="1" dirty="0"/>
              <a:t>Muurplaataansluiting</a:t>
            </a:r>
          </a:p>
        </p:txBody>
      </p:sp>
      <p:sp>
        <p:nvSpPr>
          <p:cNvPr id="4" name="Tijdelijke aanduiding voor inhoud 3">
            <a:extLst>
              <a:ext uri="{FF2B5EF4-FFF2-40B4-BE49-F238E27FC236}">
                <a16:creationId xmlns:a16="http://schemas.microsoft.com/office/drawing/2014/main" id="{22555E9A-40E4-483B-9748-C5A69C394F6C}"/>
              </a:ext>
            </a:extLst>
          </p:cNvPr>
          <p:cNvSpPr>
            <a:spLocks noGrp="1"/>
          </p:cNvSpPr>
          <p:nvPr>
            <p:ph sz="half" idx="2"/>
          </p:nvPr>
        </p:nvSpPr>
        <p:spPr/>
        <p:txBody>
          <a:bodyPr>
            <a:normAutofit fontScale="85000" lnSpcReduction="10000"/>
          </a:bodyPr>
          <a:lstStyle/>
          <a:p>
            <a:r>
              <a:rPr lang="nl-NL" dirty="0"/>
              <a:t>De muurplaataansluiting is een balk die plat op de muur/vloer komt. Hiermee veranker je het dak aan de muur. Op de muurplaat bevestig je de volgende onderdelen:</a:t>
            </a:r>
          </a:p>
          <a:p>
            <a:r>
              <a:rPr lang="nl-NL" dirty="0"/>
              <a:t>onderkant van de sporen</a:t>
            </a:r>
          </a:p>
          <a:p>
            <a:r>
              <a:rPr lang="nl-NL" dirty="0"/>
              <a:t>dakbeschot: dakplaten die je op de gordingen of sporen legt. Hierop komen de dakpannen. Vaak is dit een compleet </a:t>
            </a:r>
            <a:r>
              <a:rPr lang="nl-NL" dirty="0" err="1"/>
              <a:t>dakelement</a:t>
            </a:r>
            <a:r>
              <a:rPr lang="nl-NL" dirty="0"/>
              <a:t> met houten beplating aan de onderkant, waarop de isolatieplaten, </a:t>
            </a:r>
            <a:r>
              <a:rPr lang="nl-NL" dirty="0" err="1"/>
              <a:t>dampremmende</a:t>
            </a:r>
            <a:r>
              <a:rPr lang="nl-NL" dirty="0"/>
              <a:t> folie, tengellatten en panlatten zitten.</a:t>
            </a:r>
          </a:p>
          <a:p>
            <a:endParaRPr lang="nl-NL" dirty="0"/>
          </a:p>
        </p:txBody>
      </p:sp>
      <p:pic>
        <p:nvPicPr>
          <p:cNvPr id="1028" name="Picture 4" descr="Afbeeldingsresultaat voor muurplaat">
            <a:extLst>
              <a:ext uri="{FF2B5EF4-FFF2-40B4-BE49-F238E27FC236}">
                <a16:creationId xmlns:a16="http://schemas.microsoft.com/office/drawing/2014/main" id="{FC336954-D950-4D44-B920-09525CC4410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5459" b="30386"/>
          <a:stretch/>
        </p:blipFill>
        <p:spPr bwMode="auto">
          <a:xfrm>
            <a:off x="1" y="1748118"/>
            <a:ext cx="5876364" cy="465940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EA56F51D-C704-4015-A4A0-5D3D56314CFB}"/>
              </a:ext>
            </a:extLst>
          </p:cNvPr>
          <p:cNvSpPr/>
          <p:nvPr/>
        </p:nvSpPr>
        <p:spPr>
          <a:xfrm>
            <a:off x="3616619" y="3987053"/>
            <a:ext cx="1472453" cy="8269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088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56077-62F2-496D-8BD9-634B1F1D4CC2}"/>
              </a:ext>
            </a:extLst>
          </p:cNvPr>
          <p:cNvSpPr>
            <a:spLocks noGrp="1"/>
          </p:cNvSpPr>
          <p:nvPr>
            <p:ph type="title"/>
          </p:nvPr>
        </p:nvSpPr>
        <p:spPr/>
        <p:txBody>
          <a:bodyPr/>
          <a:lstStyle/>
          <a:p>
            <a:r>
              <a:rPr lang="nl-NL" dirty="0"/>
              <a:t>Muurplaat mogelijkheden</a:t>
            </a:r>
          </a:p>
        </p:txBody>
      </p:sp>
      <p:pic>
        <p:nvPicPr>
          <p:cNvPr id="5" name="Tijdelijke aanduiding voor inhoud 4">
            <a:extLst>
              <a:ext uri="{FF2B5EF4-FFF2-40B4-BE49-F238E27FC236}">
                <a16:creationId xmlns:a16="http://schemas.microsoft.com/office/drawing/2014/main" id="{EBF98DBF-3BC6-430E-8F2B-6440049DEA59}"/>
              </a:ext>
            </a:extLst>
          </p:cNvPr>
          <p:cNvPicPr>
            <a:picLocks noGrp="1" noChangeAspect="1"/>
          </p:cNvPicPr>
          <p:nvPr>
            <p:ph sz="half" idx="1"/>
          </p:nvPr>
        </p:nvPicPr>
        <p:blipFill>
          <a:blip r:embed="rId2"/>
          <a:stretch>
            <a:fillRect/>
          </a:stretch>
        </p:blipFill>
        <p:spPr>
          <a:xfrm>
            <a:off x="831477" y="1690688"/>
            <a:ext cx="10376648" cy="5016403"/>
          </a:xfrm>
          <a:prstGeom prst="rect">
            <a:avLst/>
          </a:prstGeom>
        </p:spPr>
      </p:pic>
    </p:spTree>
    <p:extLst>
      <p:ext uri="{BB962C8B-B14F-4D97-AF65-F5344CB8AC3E}">
        <p14:creationId xmlns:p14="http://schemas.microsoft.com/office/powerpoint/2010/main" val="221181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F1764-CE65-4964-8226-4A42733B56FB}"/>
              </a:ext>
            </a:extLst>
          </p:cNvPr>
          <p:cNvSpPr>
            <a:spLocks noGrp="1"/>
          </p:cNvSpPr>
          <p:nvPr>
            <p:ph type="title"/>
          </p:nvPr>
        </p:nvSpPr>
        <p:spPr/>
        <p:txBody>
          <a:bodyPr/>
          <a:lstStyle/>
          <a:p>
            <a:r>
              <a:rPr lang="nl-NL" dirty="0"/>
              <a:t>Muurplaat ankers</a:t>
            </a:r>
          </a:p>
        </p:txBody>
      </p:sp>
      <p:sp>
        <p:nvSpPr>
          <p:cNvPr id="3" name="Tijdelijke aanduiding voor inhoud 2">
            <a:extLst>
              <a:ext uri="{FF2B5EF4-FFF2-40B4-BE49-F238E27FC236}">
                <a16:creationId xmlns:a16="http://schemas.microsoft.com/office/drawing/2014/main" id="{B9F092ED-8AC4-447C-94A7-E0BC3E4C6092}"/>
              </a:ext>
            </a:extLst>
          </p:cNvPr>
          <p:cNvSpPr>
            <a:spLocks noGrp="1"/>
          </p:cNvSpPr>
          <p:nvPr>
            <p:ph sz="half" idx="1"/>
          </p:nvPr>
        </p:nvSpPr>
        <p:spPr/>
        <p:txBody>
          <a:bodyPr/>
          <a:lstStyle/>
          <a:p>
            <a:endParaRPr lang="nl-NL" dirty="0"/>
          </a:p>
        </p:txBody>
      </p:sp>
      <p:pic>
        <p:nvPicPr>
          <p:cNvPr id="2050" name="Picture 2" descr="F ankers met muurplaat">
            <a:extLst>
              <a:ext uri="{FF2B5EF4-FFF2-40B4-BE49-F238E27FC236}">
                <a16:creationId xmlns:a16="http://schemas.microsoft.com/office/drawing/2014/main" id="{34B48387-074C-41FC-9B7C-B7BD98D0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89084" cy="34593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EDA450C-5D1E-4BC9-9FAC-16A895D3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390" y="1825625"/>
            <a:ext cx="2675204" cy="267520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6EBEDB24-AD77-4521-B6D2-7947E6C0BFB4}"/>
              </a:ext>
            </a:extLst>
          </p:cNvPr>
          <p:cNvPicPr>
            <a:picLocks noChangeAspect="1"/>
          </p:cNvPicPr>
          <p:nvPr/>
        </p:nvPicPr>
        <p:blipFill>
          <a:blip r:embed="rId4"/>
          <a:stretch>
            <a:fillRect/>
          </a:stretch>
        </p:blipFill>
        <p:spPr>
          <a:xfrm>
            <a:off x="6774748" y="4262052"/>
            <a:ext cx="2606488" cy="1914911"/>
          </a:xfrm>
          <a:prstGeom prst="rect">
            <a:avLst/>
          </a:prstGeom>
        </p:spPr>
      </p:pic>
      <p:pic>
        <p:nvPicPr>
          <p:cNvPr id="6" name="Afbeelding 5">
            <a:extLst>
              <a:ext uri="{FF2B5EF4-FFF2-40B4-BE49-F238E27FC236}">
                <a16:creationId xmlns:a16="http://schemas.microsoft.com/office/drawing/2014/main" id="{11BEDE72-9F88-419F-8D4C-547A273CE56F}"/>
              </a:ext>
            </a:extLst>
          </p:cNvPr>
          <p:cNvPicPr>
            <a:picLocks noChangeAspect="1"/>
          </p:cNvPicPr>
          <p:nvPr/>
        </p:nvPicPr>
        <p:blipFill>
          <a:blip r:embed="rId5"/>
          <a:stretch>
            <a:fillRect/>
          </a:stretch>
        </p:blipFill>
        <p:spPr>
          <a:xfrm>
            <a:off x="9423078" y="1825625"/>
            <a:ext cx="1938206" cy="4351338"/>
          </a:xfrm>
          <a:prstGeom prst="rect">
            <a:avLst/>
          </a:prstGeom>
        </p:spPr>
      </p:pic>
    </p:spTree>
    <p:extLst>
      <p:ext uri="{BB962C8B-B14F-4D97-AF65-F5344CB8AC3E}">
        <p14:creationId xmlns:p14="http://schemas.microsoft.com/office/powerpoint/2010/main" val="5607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E2458-1611-41A3-8744-E1AD95A6348F}"/>
              </a:ext>
            </a:extLst>
          </p:cNvPr>
          <p:cNvSpPr>
            <a:spLocks noGrp="1"/>
          </p:cNvSpPr>
          <p:nvPr>
            <p:ph type="title"/>
          </p:nvPr>
        </p:nvSpPr>
        <p:spPr/>
        <p:txBody>
          <a:bodyPr/>
          <a:lstStyle/>
          <a:p>
            <a:r>
              <a:rPr lang="nl-NL" dirty="0"/>
              <a:t>Nokdetail</a:t>
            </a:r>
          </a:p>
        </p:txBody>
      </p:sp>
      <p:pic>
        <p:nvPicPr>
          <p:cNvPr id="5" name="Tijdelijke aanduiding voor inhoud 4">
            <a:extLst>
              <a:ext uri="{FF2B5EF4-FFF2-40B4-BE49-F238E27FC236}">
                <a16:creationId xmlns:a16="http://schemas.microsoft.com/office/drawing/2014/main" id="{C56B15DE-6C03-4A3F-BA4E-9941EF1B57BA}"/>
              </a:ext>
            </a:extLst>
          </p:cNvPr>
          <p:cNvPicPr>
            <a:picLocks noGrp="1" noChangeAspect="1"/>
          </p:cNvPicPr>
          <p:nvPr>
            <p:ph sz="half" idx="1"/>
          </p:nvPr>
        </p:nvPicPr>
        <p:blipFill rotWithShape="1">
          <a:blip r:embed="rId2"/>
          <a:srcRect t="16370"/>
          <a:stretch/>
        </p:blipFill>
        <p:spPr>
          <a:xfrm>
            <a:off x="838200" y="1976718"/>
            <a:ext cx="5456012" cy="4881282"/>
          </a:xfrm>
          <a:prstGeom prst="rect">
            <a:avLst/>
          </a:prstGeom>
        </p:spPr>
      </p:pic>
      <p:sp>
        <p:nvSpPr>
          <p:cNvPr id="4" name="Tijdelijke aanduiding voor inhoud 3">
            <a:extLst>
              <a:ext uri="{FF2B5EF4-FFF2-40B4-BE49-F238E27FC236}">
                <a16:creationId xmlns:a16="http://schemas.microsoft.com/office/drawing/2014/main" id="{5BD35314-EA0D-4799-90A3-81F560E1EC5F}"/>
              </a:ext>
            </a:extLst>
          </p:cNvPr>
          <p:cNvSpPr>
            <a:spLocks noGrp="1"/>
          </p:cNvSpPr>
          <p:nvPr>
            <p:ph sz="half" idx="2"/>
          </p:nvPr>
        </p:nvSpPr>
        <p:spPr/>
        <p:txBody>
          <a:bodyPr>
            <a:normAutofit fontScale="92500"/>
          </a:bodyPr>
          <a:lstStyle/>
          <a:p>
            <a:pPr marL="0" indent="0">
              <a:buNone/>
            </a:pPr>
            <a:r>
              <a:rPr lang="nl-NL" dirty="0"/>
              <a:t>Belangrijkste eisen nok detail</a:t>
            </a:r>
          </a:p>
          <a:p>
            <a:pPr marL="514350" indent="-514350">
              <a:buFont typeface="+mj-lt"/>
              <a:buAutoNum type="arabicPeriod"/>
            </a:pPr>
            <a:r>
              <a:rPr lang="nl-NL" dirty="0"/>
              <a:t>Ventilatie openingen niet groter dan 10mm (ondervorst, zie dia 7)</a:t>
            </a:r>
          </a:p>
          <a:p>
            <a:pPr marL="514350" indent="-514350">
              <a:buFont typeface="+mj-lt"/>
              <a:buAutoNum type="arabicPeriod"/>
            </a:pPr>
            <a:r>
              <a:rPr lang="nl-NL" dirty="0"/>
              <a:t>Lucht dichting constructie tussen binnen en buiten. </a:t>
            </a:r>
          </a:p>
          <a:p>
            <a:pPr marL="514350" indent="-514350">
              <a:buFont typeface="+mj-lt"/>
              <a:buAutoNum type="arabicPeriod"/>
            </a:pPr>
            <a:r>
              <a:rPr lang="nl-NL" dirty="0"/>
              <a:t>Bovenste panlat goed aanbrengen voor voldoende overlap met de nokvorst</a:t>
            </a:r>
          </a:p>
          <a:p>
            <a:pPr marL="514350" indent="-514350">
              <a:buFont typeface="+mj-lt"/>
              <a:buAutoNum type="arabicPeriod"/>
            </a:pPr>
            <a:r>
              <a:rPr lang="nl-NL" dirty="0"/>
              <a:t>Leg de nokvorst van de heersend windrichting af (zie dia 7)</a:t>
            </a:r>
          </a:p>
          <a:p>
            <a:endParaRPr lang="nl-NL" dirty="0"/>
          </a:p>
          <a:p>
            <a:endParaRPr lang="nl-NL" dirty="0"/>
          </a:p>
        </p:txBody>
      </p:sp>
      <p:sp>
        <p:nvSpPr>
          <p:cNvPr id="3" name="Tekstvak 2">
            <a:extLst>
              <a:ext uri="{FF2B5EF4-FFF2-40B4-BE49-F238E27FC236}">
                <a16:creationId xmlns:a16="http://schemas.microsoft.com/office/drawing/2014/main" id="{EDD42133-BF23-4A90-974E-10B8D57B6B40}"/>
              </a:ext>
            </a:extLst>
          </p:cNvPr>
          <p:cNvSpPr txBox="1"/>
          <p:nvPr/>
        </p:nvSpPr>
        <p:spPr>
          <a:xfrm>
            <a:off x="5154386" y="2449285"/>
            <a:ext cx="413657" cy="369332"/>
          </a:xfrm>
          <a:prstGeom prst="rect">
            <a:avLst/>
          </a:prstGeom>
          <a:noFill/>
        </p:spPr>
        <p:txBody>
          <a:bodyPr wrap="square" rtlCol="0">
            <a:spAutoFit/>
          </a:bodyPr>
          <a:lstStyle/>
          <a:p>
            <a:r>
              <a:rPr lang="nl-NL" dirty="0">
                <a:solidFill>
                  <a:srgbClr val="FF0000"/>
                </a:solidFill>
              </a:rPr>
              <a:t>1</a:t>
            </a:r>
          </a:p>
        </p:txBody>
      </p:sp>
      <p:sp>
        <p:nvSpPr>
          <p:cNvPr id="6" name="Tekstvak 5">
            <a:extLst>
              <a:ext uri="{FF2B5EF4-FFF2-40B4-BE49-F238E27FC236}">
                <a16:creationId xmlns:a16="http://schemas.microsoft.com/office/drawing/2014/main" id="{0E57D814-8EBD-4B20-A5F9-DFDAF7005A16}"/>
              </a:ext>
            </a:extLst>
          </p:cNvPr>
          <p:cNvSpPr txBox="1"/>
          <p:nvPr/>
        </p:nvSpPr>
        <p:spPr>
          <a:xfrm>
            <a:off x="3826328" y="2982685"/>
            <a:ext cx="413657" cy="369332"/>
          </a:xfrm>
          <a:prstGeom prst="rect">
            <a:avLst/>
          </a:prstGeom>
          <a:noFill/>
        </p:spPr>
        <p:txBody>
          <a:bodyPr wrap="square" rtlCol="0">
            <a:spAutoFit/>
          </a:bodyPr>
          <a:lstStyle/>
          <a:p>
            <a:r>
              <a:rPr lang="nl-NL" dirty="0">
                <a:solidFill>
                  <a:srgbClr val="FF0000"/>
                </a:solidFill>
              </a:rPr>
              <a:t>3</a:t>
            </a:r>
          </a:p>
        </p:txBody>
      </p:sp>
      <p:sp>
        <p:nvSpPr>
          <p:cNvPr id="7" name="Tekstvak 6">
            <a:extLst>
              <a:ext uri="{FF2B5EF4-FFF2-40B4-BE49-F238E27FC236}">
                <a16:creationId xmlns:a16="http://schemas.microsoft.com/office/drawing/2014/main" id="{078769EB-2648-4311-825E-5EEABEB95063}"/>
              </a:ext>
            </a:extLst>
          </p:cNvPr>
          <p:cNvSpPr txBox="1"/>
          <p:nvPr/>
        </p:nvSpPr>
        <p:spPr>
          <a:xfrm>
            <a:off x="2579914" y="6368142"/>
            <a:ext cx="413657" cy="369332"/>
          </a:xfrm>
          <a:prstGeom prst="rect">
            <a:avLst/>
          </a:prstGeom>
          <a:noFill/>
        </p:spPr>
        <p:txBody>
          <a:bodyPr wrap="square" rtlCol="0">
            <a:spAutoFit/>
          </a:bodyPr>
          <a:lstStyle/>
          <a:p>
            <a:r>
              <a:rPr lang="nl-NL" dirty="0">
                <a:solidFill>
                  <a:srgbClr val="FF0000"/>
                </a:solidFill>
              </a:rPr>
              <a:t>2</a:t>
            </a:r>
          </a:p>
        </p:txBody>
      </p:sp>
    </p:spTree>
    <p:extLst>
      <p:ext uri="{BB962C8B-B14F-4D97-AF65-F5344CB8AC3E}">
        <p14:creationId xmlns:p14="http://schemas.microsoft.com/office/powerpoint/2010/main" val="245748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ondervorst">
            <a:extLst>
              <a:ext uri="{FF2B5EF4-FFF2-40B4-BE49-F238E27FC236}">
                <a16:creationId xmlns:a16="http://schemas.microsoft.com/office/drawing/2014/main" id="{4EB53B3B-89CB-4DE2-B4B2-377CC801954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199388"/>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nokvorst">
            <a:extLst>
              <a:ext uri="{FF2B5EF4-FFF2-40B4-BE49-F238E27FC236}">
                <a16:creationId xmlns:a16="http://schemas.microsoft.com/office/drawing/2014/main" id="{0FD8D2A6-E382-427A-86B6-A0DE9F72E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18" b="14372"/>
          <a:stretch/>
        </p:blipFill>
        <p:spPr bwMode="auto">
          <a:xfrm>
            <a:off x="6096000" y="2199388"/>
            <a:ext cx="5374341" cy="38862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met pijl 6">
            <a:extLst>
              <a:ext uri="{FF2B5EF4-FFF2-40B4-BE49-F238E27FC236}">
                <a16:creationId xmlns:a16="http://schemas.microsoft.com/office/drawing/2014/main" id="{DF3FA65B-AA5C-4F72-B3EF-2ABDA82040C7}"/>
              </a:ext>
            </a:extLst>
          </p:cNvPr>
          <p:cNvCxnSpPr/>
          <p:nvPr/>
        </p:nvCxnSpPr>
        <p:spPr>
          <a:xfrm flipH="1">
            <a:off x="8444753" y="2259106"/>
            <a:ext cx="2185147" cy="5513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3F31B7FC-ADC2-461B-8ADE-E829DA220DBD}"/>
              </a:ext>
            </a:extLst>
          </p:cNvPr>
          <p:cNvSpPr txBox="1"/>
          <p:nvPr/>
        </p:nvSpPr>
        <p:spPr>
          <a:xfrm rot="20674450">
            <a:off x="9187542" y="2068760"/>
            <a:ext cx="1333500" cy="646331"/>
          </a:xfrm>
          <a:prstGeom prst="rect">
            <a:avLst/>
          </a:prstGeom>
          <a:noFill/>
        </p:spPr>
        <p:txBody>
          <a:bodyPr wrap="square" rtlCol="0">
            <a:spAutoFit/>
          </a:bodyPr>
          <a:lstStyle/>
          <a:p>
            <a:r>
              <a:rPr lang="nl-NL" dirty="0"/>
              <a:t>Wind</a:t>
            </a:r>
          </a:p>
          <a:p>
            <a:endParaRPr lang="nl-NL" dirty="0"/>
          </a:p>
        </p:txBody>
      </p:sp>
      <p:sp>
        <p:nvSpPr>
          <p:cNvPr id="11" name="Titel 1">
            <a:extLst>
              <a:ext uri="{FF2B5EF4-FFF2-40B4-BE49-F238E27FC236}">
                <a16:creationId xmlns:a16="http://schemas.microsoft.com/office/drawing/2014/main" id="{E734DEEB-BC8C-41E3-9B04-765C7AC99D18}"/>
              </a:ext>
            </a:extLst>
          </p:cNvPr>
          <p:cNvSpPr>
            <a:spLocks noGrp="1"/>
          </p:cNvSpPr>
          <p:nvPr>
            <p:ph type="title"/>
          </p:nvPr>
        </p:nvSpPr>
        <p:spPr>
          <a:xfrm>
            <a:off x="838200" y="365125"/>
            <a:ext cx="10515600" cy="1325563"/>
          </a:xfrm>
        </p:spPr>
        <p:txBody>
          <a:bodyPr/>
          <a:lstStyle/>
          <a:p>
            <a:r>
              <a:rPr lang="nl-NL" dirty="0"/>
              <a:t>Nokdetail</a:t>
            </a:r>
          </a:p>
        </p:txBody>
      </p:sp>
      <p:sp>
        <p:nvSpPr>
          <p:cNvPr id="2" name="Tekstvak 1">
            <a:extLst>
              <a:ext uri="{FF2B5EF4-FFF2-40B4-BE49-F238E27FC236}">
                <a16:creationId xmlns:a16="http://schemas.microsoft.com/office/drawing/2014/main" id="{67A38CFE-9D35-498B-938A-51B339770157}"/>
              </a:ext>
            </a:extLst>
          </p:cNvPr>
          <p:cNvSpPr txBox="1"/>
          <p:nvPr/>
        </p:nvSpPr>
        <p:spPr>
          <a:xfrm>
            <a:off x="838200" y="6085588"/>
            <a:ext cx="5181600" cy="646331"/>
          </a:xfrm>
          <a:prstGeom prst="rect">
            <a:avLst/>
          </a:prstGeom>
          <a:noFill/>
        </p:spPr>
        <p:txBody>
          <a:bodyPr wrap="square" rtlCol="0">
            <a:spAutoFit/>
          </a:bodyPr>
          <a:lstStyle/>
          <a:p>
            <a:r>
              <a:rPr lang="nl-NL" dirty="0"/>
              <a:t>Ondervorst sluit de openingen groter dan 10 mm af.</a:t>
            </a:r>
          </a:p>
          <a:p>
            <a:r>
              <a:rPr lang="nl-NL" dirty="0"/>
              <a:t>Voorkomt ongedierte. </a:t>
            </a:r>
          </a:p>
        </p:txBody>
      </p:sp>
      <p:sp>
        <p:nvSpPr>
          <p:cNvPr id="3" name="Tekstvak 2">
            <a:extLst>
              <a:ext uri="{FF2B5EF4-FFF2-40B4-BE49-F238E27FC236}">
                <a16:creationId xmlns:a16="http://schemas.microsoft.com/office/drawing/2014/main" id="{4A1C702F-D7D7-4849-90C0-258AC83F7C4E}"/>
              </a:ext>
            </a:extLst>
          </p:cNvPr>
          <p:cNvSpPr txBox="1"/>
          <p:nvPr/>
        </p:nvSpPr>
        <p:spPr>
          <a:xfrm>
            <a:off x="6928757" y="6030686"/>
            <a:ext cx="4541584" cy="646331"/>
          </a:xfrm>
          <a:prstGeom prst="rect">
            <a:avLst/>
          </a:prstGeom>
          <a:noFill/>
        </p:spPr>
        <p:txBody>
          <a:bodyPr wrap="square" rtlCol="0">
            <a:spAutoFit/>
          </a:bodyPr>
          <a:lstStyle/>
          <a:p>
            <a:r>
              <a:rPr lang="nl-NL" dirty="0"/>
              <a:t>Leg de nokvorst van de heersend windrichting af, zodat de wind er moeilijk onder kan komen.</a:t>
            </a:r>
          </a:p>
        </p:txBody>
      </p:sp>
    </p:spTree>
    <p:extLst>
      <p:ext uri="{BB962C8B-B14F-4D97-AF65-F5344CB8AC3E}">
        <p14:creationId xmlns:p14="http://schemas.microsoft.com/office/powerpoint/2010/main" val="225385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606E1-6E30-4198-ABA0-96342C6C6C05}"/>
              </a:ext>
            </a:extLst>
          </p:cNvPr>
          <p:cNvSpPr>
            <a:spLocks noGrp="1"/>
          </p:cNvSpPr>
          <p:nvPr>
            <p:ph type="title"/>
          </p:nvPr>
        </p:nvSpPr>
        <p:spPr/>
        <p:txBody>
          <a:bodyPr/>
          <a:lstStyle/>
          <a:p>
            <a:r>
              <a:rPr lang="nl-NL" dirty="0"/>
              <a:t>3 type Kopgevels</a:t>
            </a:r>
          </a:p>
        </p:txBody>
      </p:sp>
      <p:pic>
        <p:nvPicPr>
          <p:cNvPr id="5122" name="Picture 2" descr="Afbeeldingsresultaat voor kopgevel detail">
            <a:extLst>
              <a:ext uri="{FF2B5EF4-FFF2-40B4-BE49-F238E27FC236}">
                <a16:creationId xmlns:a16="http://schemas.microsoft.com/office/drawing/2014/main" id="{3A7BD3B1-444B-402B-A4F4-051201B24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737752"/>
            <a:ext cx="10067365" cy="424807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D08D168-CA21-4EE3-9C9C-0B4EF1DA0652}"/>
              </a:ext>
            </a:extLst>
          </p:cNvPr>
          <p:cNvSpPr txBox="1"/>
          <p:nvPr/>
        </p:nvSpPr>
        <p:spPr>
          <a:xfrm>
            <a:off x="838199" y="5985831"/>
            <a:ext cx="2691654" cy="369332"/>
          </a:xfrm>
          <a:prstGeom prst="rect">
            <a:avLst/>
          </a:prstGeom>
          <a:noFill/>
        </p:spPr>
        <p:txBody>
          <a:bodyPr wrap="square" rtlCol="0">
            <a:spAutoFit/>
          </a:bodyPr>
          <a:lstStyle/>
          <a:p>
            <a:r>
              <a:rPr lang="nl-NL" dirty="0"/>
              <a:t>Muurafdekker</a:t>
            </a:r>
          </a:p>
        </p:txBody>
      </p:sp>
      <p:sp>
        <p:nvSpPr>
          <p:cNvPr id="8" name="Tekstvak 7">
            <a:extLst>
              <a:ext uri="{FF2B5EF4-FFF2-40B4-BE49-F238E27FC236}">
                <a16:creationId xmlns:a16="http://schemas.microsoft.com/office/drawing/2014/main" id="{17400C4B-A4E7-48C0-A200-4AC0868380BC}"/>
              </a:ext>
            </a:extLst>
          </p:cNvPr>
          <p:cNvSpPr txBox="1"/>
          <p:nvPr/>
        </p:nvSpPr>
        <p:spPr>
          <a:xfrm>
            <a:off x="3529853" y="5985831"/>
            <a:ext cx="2691654" cy="369332"/>
          </a:xfrm>
          <a:prstGeom prst="rect">
            <a:avLst/>
          </a:prstGeom>
          <a:noFill/>
        </p:spPr>
        <p:txBody>
          <a:bodyPr wrap="square" rtlCol="0">
            <a:spAutoFit/>
          </a:bodyPr>
          <a:lstStyle/>
          <a:p>
            <a:r>
              <a:rPr lang="nl-NL" dirty="0"/>
              <a:t>Gevelpannen</a:t>
            </a:r>
          </a:p>
        </p:txBody>
      </p:sp>
      <p:sp>
        <p:nvSpPr>
          <p:cNvPr id="9" name="Tekstvak 8">
            <a:extLst>
              <a:ext uri="{FF2B5EF4-FFF2-40B4-BE49-F238E27FC236}">
                <a16:creationId xmlns:a16="http://schemas.microsoft.com/office/drawing/2014/main" id="{969DAEBD-D97E-4258-85F4-B4E7ADA043CD}"/>
              </a:ext>
            </a:extLst>
          </p:cNvPr>
          <p:cNvSpPr txBox="1"/>
          <p:nvPr/>
        </p:nvSpPr>
        <p:spPr>
          <a:xfrm>
            <a:off x="6931638" y="5985831"/>
            <a:ext cx="2691654" cy="369332"/>
          </a:xfrm>
          <a:prstGeom prst="rect">
            <a:avLst/>
          </a:prstGeom>
          <a:noFill/>
        </p:spPr>
        <p:txBody>
          <a:bodyPr wrap="square" rtlCol="0">
            <a:spAutoFit/>
          </a:bodyPr>
          <a:lstStyle/>
          <a:p>
            <a:r>
              <a:rPr lang="nl-NL" dirty="0"/>
              <a:t>Windveer</a:t>
            </a:r>
          </a:p>
        </p:txBody>
      </p:sp>
    </p:spTree>
    <p:extLst>
      <p:ext uri="{BB962C8B-B14F-4D97-AF65-F5344CB8AC3E}">
        <p14:creationId xmlns:p14="http://schemas.microsoft.com/office/powerpoint/2010/main" val="312328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F72B1-91F4-4F53-80FB-AF29CE848E3E}"/>
              </a:ext>
            </a:extLst>
          </p:cNvPr>
          <p:cNvSpPr>
            <a:spLocks noGrp="1"/>
          </p:cNvSpPr>
          <p:nvPr>
            <p:ph type="title"/>
          </p:nvPr>
        </p:nvSpPr>
        <p:spPr/>
        <p:txBody>
          <a:bodyPr/>
          <a:lstStyle/>
          <a:p>
            <a:r>
              <a:rPr lang="nl-NL" dirty="0"/>
              <a:t>Muurafdekker</a:t>
            </a:r>
          </a:p>
        </p:txBody>
      </p:sp>
      <p:sp>
        <p:nvSpPr>
          <p:cNvPr id="3" name="Tijdelijke aanduiding voor inhoud 2">
            <a:extLst>
              <a:ext uri="{FF2B5EF4-FFF2-40B4-BE49-F238E27FC236}">
                <a16:creationId xmlns:a16="http://schemas.microsoft.com/office/drawing/2014/main" id="{1C64CA7E-5B54-4905-9E38-8B1D4A1D80F7}"/>
              </a:ext>
            </a:extLst>
          </p:cNvPr>
          <p:cNvSpPr>
            <a:spLocks noGrp="1"/>
          </p:cNvSpPr>
          <p:nvPr>
            <p:ph sz="half" idx="1"/>
          </p:nvPr>
        </p:nvSpPr>
        <p:spPr/>
        <p:txBody>
          <a:bodyPr/>
          <a:lstStyle/>
          <a:p>
            <a:endParaRPr lang="nl-NL" dirty="0"/>
          </a:p>
        </p:txBody>
      </p:sp>
      <p:sp>
        <p:nvSpPr>
          <p:cNvPr id="4" name="Tijdelijke aanduiding voor inhoud 3">
            <a:extLst>
              <a:ext uri="{FF2B5EF4-FFF2-40B4-BE49-F238E27FC236}">
                <a16:creationId xmlns:a16="http://schemas.microsoft.com/office/drawing/2014/main" id="{64FC6551-E929-414C-82EB-FA6B829EC920}"/>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A3FE4491-DDE7-4B74-8835-5F9B0A311351}"/>
              </a:ext>
            </a:extLst>
          </p:cNvPr>
          <p:cNvPicPr>
            <a:picLocks noChangeAspect="1"/>
          </p:cNvPicPr>
          <p:nvPr/>
        </p:nvPicPr>
        <p:blipFill>
          <a:blip r:embed="rId2"/>
          <a:stretch>
            <a:fillRect/>
          </a:stretch>
        </p:blipFill>
        <p:spPr>
          <a:xfrm>
            <a:off x="826741" y="1825624"/>
            <a:ext cx="5193059" cy="4417332"/>
          </a:xfrm>
          <a:prstGeom prst="rect">
            <a:avLst/>
          </a:prstGeom>
        </p:spPr>
      </p:pic>
      <p:pic>
        <p:nvPicPr>
          <p:cNvPr id="6" name="Afbeelding 5">
            <a:extLst>
              <a:ext uri="{FF2B5EF4-FFF2-40B4-BE49-F238E27FC236}">
                <a16:creationId xmlns:a16="http://schemas.microsoft.com/office/drawing/2014/main" id="{F34A69FB-DE1E-49DC-8776-E55B1867FE72}"/>
              </a:ext>
            </a:extLst>
          </p:cNvPr>
          <p:cNvPicPr>
            <a:picLocks noChangeAspect="1"/>
          </p:cNvPicPr>
          <p:nvPr/>
        </p:nvPicPr>
        <p:blipFill>
          <a:blip r:embed="rId3"/>
          <a:stretch>
            <a:fillRect/>
          </a:stretch>
        </p:blipFill>
        <p:spPr>
          <a:xfrm>
            <a:off x="6172199" y="1825624"/>
            <a:ext cx="5750989" cy="4351337"/>
          </a:xfrm>
          <a:prstGeom prst="rect">
            <a:avLst/>
          </a:prstGeom>
        </p:spPr>
      </p:pic>
      <p:sp>
        <p:nvSpPr>
          <p:cNvPr id="7" name="Tekstvak 6">
            <a:extLst>
              <a:ext uri="{FF2B5EF4-FFF2-40B4-BE49-F238E27FC236}">
                <a16:creationId xmlns:a16="http://schemas.microsoft.com/office/drawing/2014/main" id="{DDA10606-F586-407D-9013-4BC0B0891151}"/>
              </a:ext>
            </a:extLst>
          </p:cNvPr>
          <p:cNvSpPr txBox="1"/>
          <p:nvPr/>
        </p:nvSpPr>
        <p:spPr>
          <a:xfrm>
            <a:off x="1124857" y="6110514"/>
            <a:ext cx="7199086" cy="369332"/>
          </a:xfrm>
          <a:prstGeom prst="rect">
            <a:avLst/>
          </a:prstGeom>
          <a:noFill/>
        </p:spPr>
        <p:txBody>
          <a:bodyPr wrap="square" rtlCol="0">
            <a:spAutoFit/>
          </a:bodyPr>
          <a:lstStyle/>
          <a:p>
            <a:r>
              <a:rPr lang="nl-NL" dirty="0"/>
              <a:t>Voorbeeld details muurafdekker. Let goed op de verholen goot!</a:t>
            </a:r>
          </a:p>
        </p:txBody>
      </p:sp>
    </p:spTree>
    <p:extLst>
      <p:ext uri="{BB962C8B-B14F-4D97-AF65-F5344CB8AC3E}">
        <p14:creationId xmlns:p14="http://schemas.microsoft.com/office/powerpoint/2010/main" val="16624668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562</Words>
  <Application>Microsoft Office PowerPoint</Application>
  <PresentationFormat>Breedbeeld</PresentationFormat>
  <Paragraphs>78</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Daken</vt:lpstr>
      <vt:lpstr>Krachten</vt:lpstr>
      <vt:lpstr>Muurplaataansluiting</vt:lpstr>
      <vt:lpstr>Muurplaat mogelijkheden</vt:lpstr>
      <vt:lpstr>Muurplaat ankers</vt:lpstr>
      <vt:lpstr>Nokdetail</vt:lpstr>
      <vt:lpstr>Nokdetail</vt:lpstr>
      <vt:lpstr>3 type Kopgevels</vt:lpstr>
      <vt:lpstr>Muurafdekker</vt:lpstr>
      <vt:lpstr>Muurafdekkers</vt:lpstr>
      <vt:lpstr>Roval</vt:lpstr>
      <vt:lpstr>Kopgevels gevelpannen</vt:lpstr>
      <vt:lpstr>Gevelpannen Pannen</vt:lpstr>
      <vt:lpstr>Pannen, verschillende pannen</vt:lpstr>
      <vt:lpstr>Windveer detail</vt:lpstr>
      <vt:lpstr>Goot principes</vt:lpstr>
      <vt:lpstr>Verschillende goten typen</vt:lpstr>
      <vt:lpstr>Gootdetail voorbeeld</vt:lpstr>
      <vt:lpstr>Ontwerpeisen goot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Daken</dc:title>
  <dc:creator>Lugers, Renee</dc:creator>
  <cp:lastModifiedBy>Lugers, Renee</cp:lastModifiedBy>
  <cp:revision>26</cp:revision>
  <dcterms:created xsi:type="dcterms:W3CDTF">2020-03-10T12:16:32Z</dcterms:created>
  <dcterms:modified xsi:type="dcterms:W3CDTF">2020-03-16T10:41:59Z</dcterms:modified>
</cp:coreProperties>
</file>